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8" r:id="rId2"/>
    <p:sldId id="269" r:id="rId3"/>
    <p:sldId id="270" r:id="rId4"/>
    <p:sldId id="257" r:id="rId5"/>
    <p:sldId id="265" r:id="rId6"/>
    <p:sldId id="258" r:id="rId7"/>
    <p:sldId id="266" r:id="rId8"/>
    <p:sldId id="260" r:id="rId9"/>
    <p:sldId id="271" r:id="rId10"/>
    <p:sldId id="27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7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E1692-49BF-41F2-B34A-7DA12F396496}" type="datetimeFigureOut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79F-5350-43A7-9309-82ABED0AA37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8CFB5-4DB8-4999-BF25-E603EB0B1E65}" type="datetimeFigureOut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F762-F1E4-44A8-B1E2-CC002428C2C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89D6B-7CE6-4CCC-A6BF-C63CE22751E3}" type="datetimeFigureOut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3D44-FC51-4695-9BBD-B6EB82B870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846ED-178D-4D67-B3E4-6EE887638DC8}" type="datetimeFigureOut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816F-8FF3-4B95-8719-B3658FCD9DA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D39AE-CB3A-4612-9B98-793E38716293}" type="datetimeFigureOut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D5ED-7376-48B1-B87C-475B6E42CFD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6E4AF-7BC1-41FE-B7CE-928D02A16419}" type="datetimeFigureOut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6331-4554-422F-82AE-DCF10928BC9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EA59C-8812-4EE2-99CF-4FDFA6E16AC5}" type="datetimeFigureOut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E11B-72FC-443F-B553-918448AF46E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787CE-0A35-4D42-A89A-8F6209A8ED30}" type="datetimeFigureOut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5198-EEDF-4B83-B2E8-DEFBE75779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69476-C7C7-40B7-886F-D4DE7B783D31}" type="datetimeFigureOut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0DBE-9381-4D31-A86D-F2DE7427A9C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84E1A-AB32-4A57-B213-31F9B7E4C196}" type="datetimeFigureOut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B70C-1886-4EBC-BD3D-9681E2CAF41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9F459-614A-4459-8463-25CC13DD6E54}" type="datetimeFigureOut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551-D617-4F61-89DB-BD8A6AAF869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251520" y="332656"/>
            <a:ext cx="8424936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solidFill>
                  <a:srgbClr val="C00000"/>
                </a:solidFill>
                <a:latin typeface="Georgia" panose="02040502050405020303" pitchFamily="18" charset="0"/>
              </a:rPr>
              <a:t>ФОП ДО:</a:t>
            </a:r>
          </a:p>
          <a:p>
            <a:pPr algn="ctr" eaLnBrk="1" hangingPunct="1"/>
            <a:r>
              <a:rPr lang="ru-RU" altLang="ru-RU" sz="2800" b="1" dirty="0">
                <a:solidFill>
                  <a:srgbClr val="C00000"/>
                </a:solidFill>
                <a:latin typeface="Georgia" panose="02040502050405020303" pitchFamily="18" charset="0"/>
              </a:rPr>
              <a:t>новая федеральная </a:t>
            </a:r>
          </a:p>
          <a:p>
            <a:pPr algn="ctr" eaLnBrk="1" hangingPunct="1"/>
            <a:r>
              <a:rPr lang="ru-RU" altLang="ru-RU" sz="2800" b="1" dirty="0">
                <a:solidFill>
                  <a:srgbClr val="C00000"/>
                </a:solidFill>
                <a:latin typeface="Georgia" panose="02040502050405020303" pitchFamily="18" charset="0"/>
              </a:rPr>
              <a:t>образовательная программа</a:t>
            </a:r>
          </a:p>
          <a:p>
            <a:pPr algn="ctr" eaLnBrk="1" hangingPunct="1"/>
            <a:r>
              <a:rPr lang="ru-RU" altLang="ru-RU" sz="2800" b="1" dirty="0">
                <a:solidFill>
                  <a:srgbClr val="C00000"/>
                </a:solidFill>
                <a:latin typeface="Georgia" panose="02040502050405020303" pitchFamily="18" charset="0"/>
              </a:rPr>
              <a:t> дошкольного образования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F571D75-B230-9D1A-65B4-73D0112AF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56" y="2852936"/>
            <a:ext cx="8466288" cy="2663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8395DB-9044-A331-F7D6-378F229EDC43}"/>
              </a:ext>
            </a:extLst>
          </p:cNvPr>
          <p:cNvSpPr txBox="1"/>
          <p:nvPr/>
        </p:nvSpPr>
        <p:spPr>
          <a:xfrm>
            <a:off x="2039638" y="5733256"/>
            <a:ext cx="67655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>
                <a:solidFill>
                  <a:srgbClr val="002060"/>
                </a:solidFill>
              </a:rPr>
              <a:t>Материал для родителей</a:t>
            </a:r>
          </a:p>
          <a:p>
            <a:pPr algn="r"/>
            <a:r>
              <a:rPr lang="ru-RU" b="1" dirty="0">
                <a:solidFill>
                  <a:srgbClr val="002060"/>
                </a:solidFill>
              </a:rPr>
              <a:t>Подготовлен: старшим воспитателем МДОУ «Детский сад № 222»</a:t>
            </a:r>
          </a:p>
          <a:p>
            <a:pPr algn="r"/>
            <a:r>
              <a:rPr lang="ru-RU" b="1" dirty="0">
                <a:solidFill>
                  <a:srgbClr val="002060"/>
                </a:solidFill>
              </a:rPr>
              <a:t>Кацывой Э.В.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7406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  <a:latin typeface="Georgia" panose="02040502050405020303" pitchFamily="18" charset="0"/>
              </a:rPr>
              <a:t>Содержательный  раздел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58"/>
          <a:stretch>
            <a:fillRect/>
          </a:stretch>
        </p:blipFill>
        <p:spPr bwMode="auto">
          <a:xfrm>
            <a:off x="899592" y="1340768"/>
            <a:ext cx="7704856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64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3" t="323" r="24" b="-323"/>
          <a:stretch>
            <a:fillRect/>
          </a:stretch>
        </p:blipFill>
        <p:spPr bwMode="auto">
          <a:xfrm>
            <a:off x="572468" y="1308283"/>
            <a:ext cx="8196816" cy="495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987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  <a:latin typeface="Georgia" panose="02040502050405020303" pitchFamily="18" charset="0"/>
              </a:rPr>
              <a:t>Организационный раздел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835696" y="1361282"/>
            <a:ext cx="56165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5400" b="1" dirty="0">
                <a:solidFill>
                  <a:srgbClr val="C00000"/>
                </a:solidFill>
                <a:latin typeface="Georgia" panose="02040502050405020303" pitchFamily="18" charset="0"/>
              </a:rPr>
              <a:t>Спасибо </a:t>
            </a:r>
          </a:p>
          <a:p>
            <a:pPr algn="ctr" eaLnBrk="1" hangingPunct="1"/>
            <a:r>
              <a:rPr lang="ru-RU" altLang="ru-RU" sz="5400" b="1" dirty="0">
                <a:solidFill>
                  <a:srgbClr val="C00000"/>
                </a:solidFill>
                <a:latin typeface="Georgia" panose="02040502050405020303" pitchFamily="18" charset="0"/>
              </a:rPr>
              <a:t>за внимание!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75" y="4077072"/>
            <a:ext cx="7441215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424936" cy="5328592"/>
          </a:xfrm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r>
              <a:rPr lang="ru-RU" sz="4200" b="1" dirty="0">
                <a:solidFill>
                  <a:srgbClr val="C00000"/>
                </a:solidFill>
                <a:latin typeface="Georgia" panose="02040502050405020303" pitchFamily="18" charset="0"/>
              </a:rPr>
              <a:t>Уважаемые родители!</a:t>
            </a:r>
          </a:p>
          <a:p>
            <a:pPr marL="45720" indent="0" algn="ctr">
              <a:buNone/>
            </a:pPr>
            <a:endParaRPr lang="ru-RU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С </a:t>
            </a:r>
            <a:r>
              <a:rPr lang="ru-RU" altLang="ru-RU" sz="3800" b="1" dirty="0">
                <a:solidFill>
                  <a:srgbClr val="C00000"/>
                </a:solidFill>
                <a:latin typeface="Georgia" panose="02040502050405020303" pitchFamily="18" charset="0"/>
              </a:rPr>
              <a:t>1 сентября 2023 года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дошкольные учреждения начали  работать по новой федеральной образовательной программе дошкольного образования (ФОП ДО). </a:t>
            </a: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altLang="ru-RU" sz="34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>
                <a:solidFill>
                  <a:srgbClr val="C00000"/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>
                <a:solidFill>
                  <a:srgbClr val="C00000"/>
                </a:solidFill>
                <a:latin typeface="Georgia" panose="02040502050405020303" pitchFamily="18" charset="0"/>
              </a:rPr>
              <a:t>ДОШКОЛЬНОГО  ОБРАЗОВАНИЯ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– </a:t>
            </a:r>
            <a:r>
              <a:rPr lang="ru-RU" altLang="ru-RU" sz="3800" dirty="0">
                <a:solidFill>
                  <a:srgbClr val="002060"/>
                </a:solidFill>
                <a:latin typeface="Georgia" panose="02040502050405020303" pitchFamily="18" charset="0"/>
              </a:rPr>
              <a:t>это </a:t>
            </a:r>
            <a:r>
              <a:rPr lang="ru-RU" altLang="ru-RU" sz="3800" b="1" dirty="0">
                <a:solidFill>
                  <a:srgbClr val="C00000"/>
                </a:solidFill>
                <a:latin typeface="Georgia" panose="02040502050405020303" pitchFamily="18" charset="0"/>
              </a:rPr>
              <a:t>обязательный для всех детских садов документ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утвержден Приказом </a:t>
            </a:r>
            <a:r>
              <a:rPr lang="ru-RU" sz="3400" dirty="0" err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Минпросвещения</a:t>
            </a:r>
            <a:r>
              <a:rPr lang="ru-RU" sz="3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от 25.11 2022г. № 1028.</a:t>
            </a: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ru-RU" altLang="ru-RU" sz="4200" b="1" dirty="0">
                <a:solidFill>
                  <a:srgbClr val="C00000"/>
                </a:solidFill>
                <a:latin typeface="Georgia" panose="02040502050405020303" pitchFamily="18" charset="0"/>
              </a:rPr>
              <a:t>ФОП ДО </a:t>
            </a:r>
            <a:r>
              <a:rPr lang="ru-RU" sz="34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определяет единый для всей страны базовый объем, содержание, планируемые результаты дошкольного образования. Предусматривает интеграцию воспитания и обучения в едином образовательном процессе. </a:t>
            </a:r>
          </a:p>
        </p:txBody>
      </p:sp>
    </p:spTree>
    <p:extLst>
      <p:ext uri="{BB962C8B-B14F-4D97-AF65-F5344CB8AC3E}">
        <p14:creationId xmlns:p14="http://schemas.microsoft.com/office/powerpoint/2010/main" val="305703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3284984"/>
            <a:ext cx="7704856" cy="40183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«Мы разрабатываем такую программу, я, наверно, впервые об этом скажу, помощи родителям, у которых родился ребенок, именно с точки зрения того, как его воспитывать. Ребенок в дошкольном детстве должен максимально развиваться, он должен общаться со сверстниками, играть, у него должны развиваться основные психологические функции. А в школе его уже потом научат читать и писать»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44450" indent="2820988">
              <a:buNone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Министр просвещения России</a:t>
            </a:r>
          </a:p>
          <a:p>
            <a:pPr marL="44450" indent="2820988">
              <a:buNone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Кравцов Сергей Сергеевич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3613"/>
            <a:ext cx="3456385" cy="2598405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14571"/>
            <a:ext cx="2880320" cy="231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15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98416" y="692696"/>
            <a:ext cx="7992887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800" b="1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ru-RU" altLang="ru-RU" sz="2800" b="1" u="sng" dirty="0">
                <a:solidFill>
                  <a:srgbClr val="C00000"/>
                </a:solidFill>
                <a:latin typeface="Georgia" panose="02040502050405020303" pitchFamily="18" charset="0"/>
              </a:rPr>
              <a:t>Цель ФОП ДО </a:t>
            </a:r>
            <a:r>
              <a:rPr lang="ru-RU" alt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– 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разностороннее развитие ребенка дошкольного возраста на основе духовно-нравственных ценностей российского народа, исторических и национально-культурных традиций. </a:t>
            </a:r>
            <a:endParaRPr lang="ru-RU" altLang="ru-RU" sz="28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 eaLnBrk="1" hangingPunct="1"/>
            <a:endParaRPr lang="ru-RU" alt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476250"/>
            <a:ext cx="7992888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Georgia" panose="02040502050405020303" pitchFamily="18" charset="0"/>
                <a:cs typeface="+mn-cs"/>
              </a:rPr>
              <a:t>ФОП ДО - это норматив, который был разработан для осуществления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Georgia" panose="02040502050405020303" pitchFamily="18" charset="0"/>
                <a:cs typeface="+mn-cs"/>
              </a:rPr>
              <a:t> следующих функций</a:t>
            </a:r>
            <a:r>
              <a:rPr lang="ru-RU" sz="2400" dirty="0">
                <a:solidFill>
                  <a:srgbClr val="C00000"/>
                </a:solidFill>
                <a:latin typeface="Georgia" panose="02040502050405020303" pitchFamily="18" charset="0"/>
                <a:cs typeface="+mn-cs"/>
              </a:rPr>
              <a:t>: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федеральное образовательное пространство для воспитания и развития дошкольников;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обеспечить детям и родителям равные и качественные условия дошкольного образования на всей территории России;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воспитывать и развивать ребенка с активной гражданской позицией, патриотическими взглядами и ценностями.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6852" y="2852936"/>
            <a:ext cx="1940892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/>
              <a:t>ФОП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16920" y="2916833"/>
            <a:ext cx="2232025" cy="961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ФГОС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88111" y="2673114"/>
            <a:ext cx="2232025" cy="1583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Основа для ОП</a:t>
            </a:r>
          </a:p>
        </p:txBody>
      </p:sp>
      <p:sp>
        <p:nvSpPr>
          <p:cNvPr id="6" name="Плюс 5"/>
          <p:cNvSpPr/>
          <p:nvPr/>
        </p:nvSpPr>
        <p:spPr>
          <a:xfrm>
            <a:off x="2267744" y="293628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Равно 6"/>
          <p:cNvSpPr/>
          <p:nvPr/>
        </p:nvSpPr>
        <p:spPr>
          <a:xfrm>
            <a:off x="5448945" y="2943821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1206" y="919973"/>
            <a:ext cx="77989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Федеральная образовательная программа дошкольного образования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и Федеральный государственный стандарт дошкольного образования 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станут основой для разработки образовательных программ ДОО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600" y="476672"/>
            <a:ext cx="7632848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Georgia" panose="02040502050405020303" pitchFamily="18" charset="0"/>
                <a:cs typeface="+mn-cs"/>
              </a:rPr>
              <a:t>Отличие ФОП ДО от ООП ДО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более детализирована,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рассчитана на дошкольное воспитание разных возрастных групп,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направлена на воспитание патриотических и интернациональных чувств,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сделан акцент на правила безопасного поведения в различных ситуациях,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представлен примерный перечень музыкальных и художественных произведений искусства, анимационных и кинематографических произведений</a:t>
            </a:r>
            <a:r>
              <a:rPr lang="ru-RU" sz="2400" dirty="0">
                <a:latin typeface="Georgia" panose="02040502050405020303" pitchFamily="18" charset="0"/>
                <a:cs typeface="+mn-cs"/>
              </a:rPr>
              <a:t>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Georgia" panose="02040502050405020303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2656"/>
            <a:ext cx="8352928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Black" pitchFamily="34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Georgia" panose="02040502050405020303" pitchFamily="18" charset="0"/>
                <a:cs typeface="+mn-cs"/>
              </a:rPr>
              <a:t>Разделы ФОП:</a:t>
            </a:r>
            <a:endParaRPr lang="ru-RU" sz="2800" dirty="0">
              <a:solidFill>
                <a:srgbClr val="C00000"/>
              </a:solidFill>
              <a:latin typeface="Georgia" panose="02040502050405020303" pitchFamily="18" charset="0"/>
              <a:cs typeface="+mn-cs"/>
            </a:endParaRP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целевой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содержательный‎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организационный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Georgia" panose="02040502050405020303" pitchFamily="18" charset="0"/>
                <a:cs typeface="+mn-cs"/>
              </a:rPr>
              <a:t>В структуру ФОП входят: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образования;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воспитания;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программа коррекционно-развивающей работы;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примерный режим и распорядок дня в дошкольной группе;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федеральный календарный план воспитательной работы.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2771800" y="533400"/>
            <a:ext cx="3960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C00000"/>
                </a:solidFill>
                <a:latin typeface="Georgia" panose="02040502050405020303" pitchFamily="18" charset="0"/>
              </a:rPr>
              <a:t>Целевой раздел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6"/>
          <a:stretch>
            <a:fillRect/>
          </a:stretch>
        </p:blipFill>
        <p:spPr bwMode="auto">
          <a:xfrm>
            <a:off x="611560" y="1340768"/>
            <a:ext cx="801381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97801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256</TotalTime>
  <Words>414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Georgia</vt:lpstr>
      <vt:lpstr>Trebuchet MS</vt:lpstr>
      <vt:lpstr>Wingdings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29</cp:revision>
  <dcterms:created xsi:type="dcterms:W3CDTF">2023-02-22T14:53:18Z</dcterms:created>
  <dcterms:modified xsi:type="dcterms:W3CDTF">2023-12-19T07:31:02Z</dcterms:modified>
</cp:coreProperties>
</file>