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22" autoAdjust="0"/>
  </p:normalViewPr>
  <p:slideViewPr>
    <p:cSldViewPr>
      <p:cViewPr varScale="1">
        <p:scale>
          <a:sx n="69" d="100"/>
          <a:sy n="69" d="100"/>
        </p:scale>
        <p:origin x="-1380" y="-102"/>
      </p:cViewPr>
      <p:guideLst>
        <p:guide orient="horz" pos="2160"/>
        <p:guide pos="2880"/>
      </p:guideLst>
    </p:cSldViewPr>
  </p:slideViewPr>
  <p:outlineViewPr>
    <p:cViewPr>
      <p:scale>
        <a:sx n="33" d="100"/>
        <a:sy n="33" d="100"/>
      </p:scale>
      <p:origin x="0" y="165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4/18/2016</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4/18/2016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4/18/2016</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4/18/2016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4/18/2016</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4/18/2016</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4/18/2016</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4/18/2016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4/18/2016</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4/18/2016</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heel spokes="8"/>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590800"/>
            <a:ext cx="7772400" cy="1905000"/>
          </a:xfrm>
        </p:spPr>
        <p:txBody>
          <a:bodyPr>
            <a:normAutofit fontScale="90000"/>
          </a:bodyPr>
          <a:lstStyle/>
          <a:p>
            <a:r>
              <a:rPr lang="ru-RU" dirty="0" smtClean="0"/>
              <a:t>Песочна</a:t>
            </a:r>
            <a:r>
              <a:rPr lang="ru-RU" dirty="0" smtClean="0"/>
              <a:t>я игра - как средство формирования математических представлений у детей дошкольного возраста. </a:t>
            </a:r>
            <a:endParaRPr lang="ru-RU" dirty="0"/>
          </a:p>
        </p:txBody>
      </p:sp>
      <p:sp>
        <p:nvSpPr>
          <p:cNvPr id="3" name="Подзаголовок 2"/>
          <p:cNvSpPr>
            <a:spLocks noGrp="1"/>
          </p:cNvSpPr>
          <p:nvPr>
            <p:ph type="subTitle" idx="1"/>
          </p:nvPr>
        </p:nvSpPr>
        <p:spPr>
          <a:xfrm>
            <a:off x="2590800" y="5486400"/>
            <a:ext cx="6400800" cy="914400"/>
          </a:xfrm>
        </p:spPr>
        <p:txBody>
          <a:bodyPr>
            <a:normAutofit fontScale="92500"/>
          </a:bodyPr>
          <a:lstStyle/>
          <a:p>
            <a:r>
              <a:rPr lang="ru-RU" dirty="0" smtClean="0"/>
              <a:t>Подготовила: воспитатель МДОУ «Детский сад № 222» </a:t>
            </a:r>
            <a:r>
              <a:rPr lang="ru-RU" dirty="0" err="1" smtClean="0"/>
              <a:t>Турнецкая</a:t>
            </a:r>
            <a:r>
              <a:rPr lang="ru-RU" dirty="0" smtClean="0"/>
              <a:t> Светлана Михайловна </a:t>
            </a:r>
            <a:endParaRPr lang="ru-RU"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Дидактическое упражнение: «Угадай, где спрятано?»</a:t>
            </a:r>
            <a:endParaRPr lang="ru-RU" dirty="0"/>
          </a:p>
        </p:txBody>
      </p:sp>
      <p:sp>
        <p:nvSpPr>
          <p:cNvPr id="3" name="Содержимое 2"/>
          <p:cNvSpPr>
            <a:spLocks noGrp="1"/>
          </p:cNvSpPr>
          <p:nvPr>
            <p:ph idx="1"/>
          </p:nvPr>
        </p:nvSpPr>
        <p:spPr/>
        <p:txBody>
          <a:bodyPr>
            <a:normAutofit fontScale="55000" lnSpcReduction="20000"/>
          </a:bodyPr>
          <a:lstStyle/>
          <a:p>
            <a:pPr>
              <a:buNone/>
            </a:pPr>
            <a:r>
              <a:rPr lang="ru-RU" dirty="0" smtClean="0"/>
              <a:t> </a:t>
            </a:r>
          </a:p>
          <a:p>
            <a:pPr>
              <a:buNone/>
            </a:pPr>
            <a:r>
              <a:rPr lang="ru-RU" b="1" dirty="0" smtClean="0"/>
              <a:t>Цель: </a:t>
            </a:r>
            <a:r>
              <a:rPr lang="ru-RU" dirty="0" smtClean="0"/>
              <a:t>продолжать учить детей ориентироваться на плоскости,   развивать умение видеть углы и середину песочницы, повторять названия геометрических фигур и их цвет.</a:t>
            </a:r>
          </a:p>
          <a:p>
            <a:pPr>
              <a:buNone/>
            </a:pPr>
            <a:r>
              <a:rPr lang="ru-RU" b="1" dirty="0" smtClean="0"/>
              <a:t>Материал: </a:t>
            </a:r>
            <a:r>
              <a:rPr lang="ru-RU" dirty="0" smtClean="0"/>
              <a:t>мелкие игрушки, пуговицы, камешки, цветные рамки.</a:t>
            </a:r>
          </a:p>
          <a:p>
            <a:pPr>
              <a:buNone/>
            </a:pPr>
            <a:r>
              <a:rPr lang="ru-RU" b="1" dirty="0" smtClean="0"/>
              <a:t>Ход игры:</a:t>
            </a:r>
          </a:p>
          <a:p>
            <a:pPr>
              <a:buNone/>
            </a:pPr>
            <a:r>
              <a:rPr lang="ru-RU" u="sng" dirty="0" smtClean="0"/>
              <a:t>1 вариант.</a:t>
            </a:r>
            <a:r>
              <a:rPr lang="ru-RU" dirty="0" smtClean="0"/>
              <a:t> У детей мелкие игрушки. Воспитатель предлагает поставить свою игрушку в любой угол, середину или на любую сторону песочницы.</a:t>
            </a:r>
          </a:p>
          <a:p>
            <a:pPr>
              <a:buNone/>
            </a:pPr>
            <a:r>
              <a:rPr lang="ru-RU" b="1" dirty="0" smtClean="0"/>
              <a:t>В:</a:t>
            </a:r>
            <a:r>
              <a:rPr lang="ru-RU" dirty="0" smtClean="0"/>
              <a:t> Маша, где стоит твоя игрушка? (в середине)</a:t>
            </a:r>
          </a:p>
          <a:p>
            <a:pPr>
              <a:buNone/>
            </a:pPr>
            <a:r>
              <a:rPr lang="ru-RU" b="1" dirty="0" smtClean="0"/>
              <a:t>В:</a:t>
            </a:r>
            <a:r>
              <a:rPr lang="ru-RU" dirty="0" smtClean="0"/>
              <a:t> слушай внимательно, куда пойдёт твой мишка – в нижний правый угол. Посмотри глазками, с кем он там встретиться? (со львёнком), молодец, покажи ему дорогу – ребёнок берёт игрушку и «идёт».</a:t>
            </a:r>
          </a:p>
          <a:p>
            <a:pPr>
              <a:buNone/>
            </a:pPr>
            <a:r>
              <a:rPr lang="ru-RU" i="1" dirty="0" smtClean="0"/>
              <a:t>Воспитатель предлагает ребёнку самому придумать, куда пойдёт игрушка. Взрослый следит за речью ребёнка – отвечает полным ответом, правильно определяет место игрушки.</a:t>
            </a:r>
            <a:endParaRPr lang="ru-RU" dirty="0" smtClean="0"/>
          </a:p>
          <a:p>
            <a:pPr>
              <a:buNone/>
            </a:pPr>
            <a:r>
              <a:rPr lang="ru-RU" u="sng" dirty="0" smtClean="0"/>
              <a:t>2 вариант.</a:t>
            </a:r>
            <a:r>
              <a:rPr lang="ru-RU" dirty="0" smtClean="0"/>
              <a:t> У детей разноцветные пуговицы или другие предметы, один ребёнок закрывает глаза, другой прячет пуговицу в песке. Когда ребёнок открывает глаза, ему говорят: я спрятал пуговицу в квадрат в верхнем левом углу, угадай, где спрятано? Другой ребёнок ищет. Или воспитатель говорит: в правый нижний квадрат нужно положить все треугольные пуговицы. (Все, у кого такие пуговицы, кладут их в указанное место). В нижний левый угол – все жёлтые пуговицы, в верхний левый угол – все с ушком, в верхний правый угол – все маленькие. Дальше считаем, в каком углу, сколько пуговиц, где или каких больше (меньше).</a:t>
            </a:r>
          </a:p>
          <a:p>
            <a:endParaRPr lang="ru-RU" dirty="0"/>
          </a:p>
        </p:txBody>
      </p:sp>
      <p:pic>
        <p:nvPicPr>
          <p:cNvPr id="4" name="Рисунок 3" descr="2.3.jpg"/>
          <p:cNvPicPr>
            <a:picLocks noChangeAspect="1"/>
          </p:cNvPicPr>
          <p:nvPr/>
        </p:nvPicPr>
        <p:blipFill>
          <a:blip r:embed="rId2" cstate="print"/>
          <a:stretch>
            <a:fillRect/>
          </a:stretch>
        </p:blipFill>
        <p:spPr>
          <a:xfrm>
            <a:off x="228600" y="171449"/>
            <a:ext cx="8534400" cy="6400801"/>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t>Песочный телеграф</a:t>
            </a:r>
            <a:endParaRPr lang="ru-RU" dirty="0"/>
          </a:p>
        </p:txBody>
      </p:sp>
      <p:sp>
        <p:nvSpPr>
          <p:cNvPr id="3" name="Содержимое 2"/>
          <p:cNvSpPr>
            <a:spLocks noGrp="1"/>
          </p:cNvSpPr>
          <p:nvPr>
            <p:ph idx="1"/>
          </p:nvPr>
        </p:nvSpPr>
        <p:spPr/>
        <p:txBody>
          <a:bodyPr>
            <a:normAutofit fontScale="55000" lnSpcReduction="20000"/>
          </a:bodyPr>
          <a:lstStyle/>
          <a:p>
            <a:pPr>
              <a:buNone/>
            </a:pPr>
            <a:r>
              <a:rPr lang="ru-RU" b="1" dirty="0" smtClean="0"/>
              <a:t> </a:t>
            </a:r>
            <a:endParaRPr lang="ru-RU" dirty="0" smtClean="0"/>
          </a:p>
          <a:p>
            <a:pPr>
              <a:buNone/>
            </a:pPr>
            <a:r>
              <a:rPr lang="ru-RU" b="1" dirty="0" smtClean="0"/>
              <a:t>Цель : </a:t>
            </a:r>
            <a:r>
              <a:rPr lang="ru-RU" dirty="0" smtClean="0"/>
              <a:t>доставить детям тактильное удовольствие, обучать переводу тактильных ощущений в знаки.</a:t>
            </a:r>
          </a:p>
          <a:p>
            <a:pPr>
              <a:buNone/>
            </a:pPr>
            <a:r>
              <a:rPr lang="ru-RU" b="1" dirty="0" smtClean="0"/>
              <a:t>Материал: </a:t>
            </a:r>
            <a:r>
              <a:rPr lang="ru-RU" dirty="0" smtClean="0"/>
              <a:t>песочница с песком.</a:t>
            </a:r>
          </a:p>
          <a:p>
            <a:pPr>
              <a:buNone/>
            </a:pPr>
            <a:r>
              <a:rPr lang="ru-RU" b="1" dirty="0" smtClean="0"/>
              <a:t>Ход игры.</a:t>
            </a:r>
            <a:endParaRPr lang="ru-RU" dirty="0" smtClean="0"/>
          </a:p>
          <a:p>
            <a:pPr>
              <a:buNone/>
            </a:pPr>
            <a:r>
              <a:rPr lang="ru-RU" dirty="0" smtClean="0"/>
              <a:t>Дети выстраиваются в колонну в затылок друг другу.</a:t>
            </a:r>
            <a:br>
              <a:rPr lang="ru-RU" dirty="0" smtClean="0"/>
            </a:br>
            <a:r>
              <a:rPr lang="ru-RU" dirty="0" smtClean="0"/>
              <a:t>Взрослый, ведущий игры, «рисует» пальцем на спине последнего ребенка геометрическую фигуру — прямую линию, угол, окружность, прямоугольник, треугольник и др. Тот, кто получил «сообщение», должен передать его следующему игроку точно таким же способом — нарисовать фигуру пальцем на спине соседа. Последний получатель сообщения воспроизводит форму палочкой на песке. После этого он становится в конец колонны, и игра повторяется.</a:t>
            </a:r>
            <a:br>
              <a:rPr lang="ru-RU" dirty="0" smtClean="0"/>
            </a:br>
            <a:r>
              <a:rPr lang="ru-RU" dirty="0" smtClean="0"/>
              <a:t> </a:t>
            </a:r>
          </a:p>
          <a:p>
            <a:pPr>
              <a:buNone/>
            </a:pPr>
            <a:r>
              <a:rPr lang="ru-RU" dirty="0" smtClean="0"/>
              <a:t>Можно разбить детей на две команды. Тогда взрослый посылает «сообщение» то одной, то другой команде и следит, чтобы телеграммы были переданы без ошибок. В этом случае игра приобретает элементы соревнования.</a:t>
            </a:r>
          </a:p>
          <a:p>
            <a:pPr>
              <a:buNone/>
            </a:pPr>
            <a:r>
              <a:rPr lang="ru-RU" dirty="0" smtClean="0"/>
              <a:t>Когда дети освоят «чтение» и «передачу по телеграфу» информации о фигурах, можно перейти к рисованию цифр и букв. При этом необязательно, чтобы дети уже знали все буквы. Достаточно, чтобы они умели повторить за взрослым движения. Потом, когда знак появится на песке, ведущий может сообщить название буквы.</a:t>
            </a:r>
            <a:br>
              <a:rPr lang="ru-RU" dirty="0" smtClean="0"/>
            </a:br>
            <a:r>
              <a:rPr lang="ru-RU" dirty="0" smtClean="0"/>
              <a:t>Самым сложным вариантом является вариант, когда в результате передачи знаков должно появиться целое слово из трех-четырех букв: мама, папа, лук, сук, кот, сом, рот, корм и т.п.</a:t>
            </a:r>
          </a:p>
          <a:p>
            <a:endParaRPr lang="ru-RU" dirty="0"/>
          </a:p>
        </p:txBody>
      </p:sp>
      <p:pic>
        <p:nvPicPr>
          <p:cNvPr id="4" name="Рисунок 3" descr="2.4.jpg"/>
          <p:cNvPicPr>
            <a:picLocks noChangeAspect="1"/>
          </p:cNvPicPr>
          <p:nvPr/>
        </p:nvPicPr>
        <p:blipFill>
          <a:blip r:embed="rId2" cstate="print"/>
          <a:stretch>
            <a:fillRect/>
          </a:stretch>
        </p:blipFill>
        <p:spPr>
          <a:xfrm>
            <a:off x="304800" y="223860"/>
            <a:ext cx="8458200" cy="6353047"/>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Дидактическое упражнение «Весёлые раскопки»</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b="1" dirty="0" smtClean="0"/>
              <a:t>Цель: </a:t>
            </a:r>
            <a:r>
              <a:rPr lang="ru-RU" dirty="0" smtClean="0"/>
              <a:t>активизировать социально – эмоциональный опыт детей путём расширения их представлений об окружающем мире; развитие тактильно – кинестетической чувствительности и мелкой моторики рук.</a:t>
            </a:r>
          </a:p>
          <a:p>
            <a:pPr>
              <a:buNone/>
            </a:pPr>
            <a:r>
              <a:rPr lang="ru-RU" b="1" dirty="0" smtClean="0"/>
              <a:t>Материал: </a:t>
            </a:r>
            <a:r>
              <a:rPr lang="ru-RU" dirty="0" smtClean="0"/>
              <a:t>песочница с песком, мелкие игрушки, кисти для раскопок, совочки.</a:t>
            </a:r>
          </a:p>
          <a:p>
            <a:pPr>
              <a:buNone/>
            </a:pPr>
            <a:r>
              <a:rPr lang="ru-RU" b="1" dirty="0" smtClean="0"/>
              <a:t>Ход игры:</a:t>
            </a:r>
            <a:endParaRPr lang="ru-RU" dirty="0" smtClean="0"/>
          </a:p>
          <a:p>
            <a:pPr>
              <a:buNone/>
            </a:pPr>
            <a:r>
              <a:rPr lang="ru-RU" dirty="0" smtClean="0"/>
              <a:t>Воспитатель заранее прячет в песке нужный материал – полуразрушенный замок из кубиков, животных, цифры, геометрические фигуры и т.д. дети откапывают, что спрятано в песке. Копать нужно очень осторожно, снимая песок тонкими пластами, ни в коем случае не углубляясь, не выкапывая ям. Если лопатка наткнется на какой-то предмет в песке, ее нужно срочно сменить на большую кисточку и дальше работать уже только кисточками, осторожно освобождая поверхности находки. В процессе игры дети получают знания об окружающем мире, учатся фантазировать и выдвигать свои гипотезы (если это замок, животные, инопланетяне, яйца и т.д.), закрепляют знания о цифрах, буквах, счёте предметов и т.д.</a:t>
            </a:r>
          </a:p>
          <a:p>
            <a:endParaRPr lang="ru-RU" dirty="0"/>
          </a:p>
        </p:txBody>
      </p:sp>
      <p:pic>
        <p:nvPicPr>
          <p:cNvPr id="4" name="Рисунок 3" descr="2.5.jpg"/>
          <p:cNvPicPr>
            <a:picLocks noChangeAspect="1"/>
          </p:cNvPicPr>
          <p:nvPr/>
        </p:nvPicPr>
        <p:blipFill>
          <a:blip r:embed="rId2" cstate="print"/>
          <a:stretch>
            <a:fillRect/>
          </a:stretch>
        </p:blipFill>
        <p:spPr>
          <a:xfrm>
            <a:off x="304800" y="228600"/>
            <a:ext cx="8420325" cy="632460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4000" b="1" dirty="0" smtClean="0"/>
              <a:t>Дидактическое упражнение «Вертикаль – горизонталь»</a:t>
            </a:r>
            <a:endParaRPr lang="ru-RU" sz="4000" dirty="0"/>
          </a:p>
        </p:txBody>
      </p:sp>
      <p:sp>
        <p:nvSpPr>
          <p:cNvPr id="3" name="Содержимое 2"/>
          <p:cNvSpPr>
            <a:spLocks noGrp="1"/>
          </p:cNvSpPr>
          <p:nvPr>
            <p:ph idx="1"/>
          </p:nvPr>
        </p:nvSpPr>
        <p:spPr/>
        <p:txBody>
          <a:bodyPr>
            <a:normAutofit fontScale="40000" lnSpcReduction="20000"/>
          </a:bodyPr>
          <a:lstStyle/>
          <a:p>
            <a:pPr>
              <a:buNone/>
            </a:pPr>
            <a:r>
              <a:rPr lang="ru-RU" sz="3600" dirty="0" smtClean="0"/>
              <a:t> </a:t>
            </a:r>
          </a:p>
          <a:p>
            <a:pPr>
              <a:buNone/>
            </a:pPr>
            <a:r>
              <a:rPr lang="ru-RU" sz="3600" b="1" dirty="0" smtClean="0"/>
              <a:t>Цель:</a:t>
            </a:r>
            <a:r>
              <a:rPr lang="ru-RU" sz="3600" dirty="0" smtClean="0"/>
              <a:t> учить детей ориентироваться на плоскости, находить вертикаль, горизонталь и диагональ.</a:t>
            </a:r>
          </a:p>
          <a:p>
            <a:pPr>
              <a:buNone/>
            </a:pPr>
            <a:r>
              <a:rPr lang="ru-RU" sz="3600" b="1" dirty="0" smtClean="0"/>
              <a:t>Материал: </a:t>
            </a:r>
            <a:r>
              <a:rPr lang="ru-RU" sz="3600" dirty="0" smtClean="0"/>
              <a:t>песочница с песком, мелкие предметы (камушки, кисточки) и маленькие игрушки.</a:t>
            </a:r>
          </a:p>
          <a:p>
            <a:pPr>
              <a:buNone/>
            </a:pPr>
            <a:r>
              <a:rPr lang="ru-RU" sz="3600" b="1" dirty="0" smtClean="0"/>
              <a:t>Ход игры:</a:t>
            </a:r>
            <a:endParaRPr lang="ru-RU" sz="3600" dirty="0" smtClean="0"/>
          </a:p>
          <a:p>
            <a:pPr>
              <a:buNone/>
            </a:pPr>
            <a:r>
              <a:rPr lang="ru-RU" sz="3600" dirty="0" smtClean="0"/>
              <a:t>Для того чтобы увидеть горизонтальную линию – сдвигаем песок на нижнюю или верхнюю часть песочницы. Если песок наверху – это земля и там живут сухопутные животные, растут деревья (все эти игрушки ставим в песок), а на нижней части песочницы получилось море, где живут </a:t>
            </a:r>
            <a:r>
              <a:rPr lang="ru-RU" sz="3600" dirty="0" err="1" smtClean="0"/>
              <a:t>водоплавующие</a:t>
            </a:r>
            <a:r>
              <a:rPr lang="ru-RU" sz="3600" dirty="0" smtClean="0"/>
              <a:t> животные, на дне могут лежать камешки, ракушки и немного песка. Если песок на нижней части песочницы – это тоже земля, но верхняя часть – это небо и туда ставим игрушки, которые могут летать (птицы, самолёты и т.д.) В процессе игры закрепляем знания детей о месте обитания животных – лес, пустыня, джунгли; повторяем названия животных; считаем, сравниваем количество игрушек.</a:t>
            </a:r>
          </a:p>
          <a:p>
            <a:pPr>
              <a:buNone/>
            </a:pPr>
            <a:r>
              <a:rPr lang="ru-RU" sz="3600" dirty="0" smtClean="0"/>
              <a:t>Для того, чтобы увидеть вертикальную линию – кладём на песок две ладошки. У двух ладошек будет 2 одинаковых домика и, чтобы они не сорились, разделим песочницу пополам. Левая ладошка выбирает игрушки для своего домика, а правая – для своего. В другой раз, поставим ёлочки к верхнему бортику песочницы, а куколку - к нижнему, и попросим ребёнка построить дорожку в лес так, чтобы получилась вертикальная линия.</a:t>
            </a:r>
          </a:p>
          <a:p>
            <a:pPr>
              <a:buNone/>
            </a:pPr>
            <a:r>
              <a:rPr lang="ru-RU" sz="3600" dirty="0" smtClean="0"/>
              <a:t>Диагональ можно построить из разного материала – из одного уголка песочницы в другой. Можно дать задание ребёнку выложить дорожку из 7 красных пуговиц, 4 синих, 5 больших, 8 круглых и т.д. так закрепим название цвета, формы и величины предметов.</a:t>
            </a:r>
          </a:p>
          <a:p>
            <a:pPr>
              <a:buNone/>
            </a:pPr>
            <a:r>
              <a:rPr lang="ru-RU" sz="3600" dirty="0" smtClean="0"/>
              <a:t>В процессе такой игры развиваем речь, закрепляем знания об окружающем мире, развиваем внимание и мышление.</a:t>
            </a:r>
          </a:p>
          <a:p>
            <a:endParaRPr lang="ru-RU" dirty="0"/>
          </a:p>
        </p:txBody>
      </p:sp>
      <p:pic>
        <p:nvPicPr>
          <p:cNvPr id="4" name="Рисунок 3" descr="2.6.jpg"/>
          <p:cNvPicPr>
            <a:picLocks noChangeAspect="1"/>
          </p:cNvPicPr>
          <p:nvPr/>
        </p:nvPicPr>
        <p:blipFill>
          <a:blip r:embed="rId2" cstate="print"/>
          <a:stretch>
            <a:fillRect/>
          </a:stretch>
        </p:blipFill>
        <p:spPr>
          <a:xfrm>
            <a:off x="203201" y="152400"/>
            <a:ext cx="8737598" cy="6553199"/>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Дидактическое упражнение «Найди цифру»</a:t>
            </a:r>
            <a:endParaRPr lang="ru-RU" dirty="0"/>
          </a:p>
        </p:txBody>
      </p:sp>
      <p:sp>
        <p:nvSpPr>
          <p:cNvPr id="3" name="Содержимое 2"/>
          <p:cNvSpPr>
            <a:spLocks noGrp="1"/>
          </p:cNvSpPr>
          <p:nvPr>
            <p:ph idx="1"/>
          </p:nvPr>
        </p:nvSpPr>
        <p:spPr/>
        <p:txBody>
          <a:bodyPr>
            <a:normAutofit fontScale="55000" lnSpcReduction="20000"/>
          </a:bodyPr>
          <a:lstStyle/>
          <a:p>
            <a:pPr>
              <a:buNone/>
            </a:pPr>
            <a:endParaRPr lang="ru-RU" dirty="0" smtClean="0"/>
          </a:p>
          <a:p>
            <a:pPr>
              <a:buNone/>
            </a:pPr>
            <a:r>
              <a:rPr lang="ru-RU" b="1" dirty="0" smtClean="0"/>
              <a:t>Цель:</a:t>
            </a:r>
            <a:r>
              <a:rPr lang="ru-RU" dirty="0" smtClean="0"/>
              <a:t> развитие мелкой моторики рук; развитие внимания и терпения; продолжать разделять числа на чётные и нечётные.</a:t>
            </a:r>
          </a:p>
          <a:p>
            <a:pPr>
              <a:buNone/>
            </a:pPr>
            <a:r>
              <a:rPr lang="ru-RU" b="1" dirty="0" smtClean="0"/>
              <a:t>Материал: </a:t>
            </a:r>
            <a:r>
              <a:rPr lang="ru-RU" dirty="0" smtClean="0"/>
              <a:t>песочница с песком, двухсторонние цифры (синие – нечётные, красные – чётные), мелкие игрушки.</a:t>
            </a:r>
          </a:p>
          <a:p>
            <a:pPr>
              <a:buNone/>
            </a:pPr>
            <a:r>
              <a:rPr lang="ru-RU" b="1" dirty="0" smtClean="0"/>
              <a:t>Ход игры.</a:t>
            </a:r>
            <a:endParaRPr lang="ru-RU" dirty="0" smtClean="0"/>
          </a:p>
          <a:p>
            <a:pPr>
              <a:buNone/>
            </a:pPr>
            <a:r>
              <a:rPr lang="ru-RU" dirty="0" smtClean="0"/>
              <a:t>В песке закопаны цифры. Ребёнок «запускает» в песок руки и ищет цифру.</a:t>
            </a:r>
          </a:p>
          <a:p>
            <a:pPr>
              <a:buNone/>
            </a:pPr>
            <a:r>
              <a:rPr lang="ru-RU" b="1" dirty="0" smtClean="0"/>
              <a:t>В:</a:t>
            </a:r>
            <a:r>
              <a:rPr lang="ru-RU" dirty="0" smtClean="0"/>
              <a:t> посмотри, какая эта цифра? Проверь, правильно ли она у тебе лежит?</a:t>
            </a:r>
          </a:p>
          <a:p>
            <a:pPr>
              <a:buNone/>
            </a:pPr>
            <a:r>
              <a:rPr lang="ru-RU" dirty="0" smtClean="0"/>
              <a:t> </a:t>
            </a:r>
            <a:r>
              <a:rPr lang="ru-RU" i="1" dirty="0" smtClean="0"/>
              <a:t>(</a:t>
            </a:r>
            <a:r>
              <a:rPr lang="ru-RU" i="1" dirty="0" err="1" smtClean="0"/>
              <a:t>восп</a:t>
            </a:r>
            <a:r>
              <a:rPr lang="ru-RU" i="1" dirty="0" smtClean="0"/>
              <a:t>. следит, чтобы цифры лежали не в зеркальном отображении)</a:t>
            </a:r>
            <a:endParaRPr lang="ru-RU" dirty="0" smtClean="0"/>
          </a:p>
          <a:p>
            <a:pPr>
              <a:buNone/>
            </a:pPr>
            <a:r>
              <a:rPr lang="ru-RU" b="1" dirty="0" smtClean="0"/>
              <a:t>В:</a:t>
            </a:r>
            <a:r>
              <a:rPr lang="ru-RU" dirty="0" smtClean="0"/>
              <a:t> посмотри, у тебя цифра синего (красного) цвета. Это говорит о том, что цифра нечётная (чётная).</a:t>
            </a:r>
          </a:p>
          <a:p>
            <a:pPr>
              <a:buNone/>
            </a:pPr>
            <a:r>
              <a:rPr lang="ru-RU" i="1" dirty="0" smtClean="0"/>
              <a:t>Воспитатель на камушках объясняет, что значит чётная или нечётная цифра. Чтобы хорошо запомнить цифру можно обрисовать её пальцем вокруг по песку, «прошагать» вокруг пальчиками или рядом выложить такую же цифру косточками, палочками и т.д.</a:t>
            </a:r>
            <a:endParaRPr lang="ru-RU" dirty="0" smtClean="0"/>
          </a:p>
          <a:p>
            <a:pPr>
              <a:buNone/>
            </a:pPr>
            <a:r>
              <a:rPr lang="ru-RU" i="1" dirty="0" smtClean="0"/>
              <a:t>Далее ребёнок ищет следующую цифру и опять объясняется на мелких предметах чёт и нечет. Когда ребёнок это запомнит, он просто говорит : « Это цифра 5, она нечётная, поэтому синего цвета».Задание можно усложнить, если предложить выложить на песке больше или меньше предметов, чем найденная цифра.</a:t>
            </a:r>
            <a:endParaRPr lang="ru-RU" dirty="0" smtClean="0"/>
          </a:p>
          <a:p>
            <a:pPr>
              <a:buNone/>
            </a:pPr>
            <a:r>
              <a:rPr lang="ru-RU" i="1" dirty="0" smtClean="0"/>
              <a:t>Чтобы было интересно, в песок можно закопать и другие маленькие предметы, но найти  надо цифры.</a:t>
            </a:r>
            <a:endParaRPr lang="ru-RU" dirty="0" smtClean="0"/>
          </a:p>
          <a:p>
            <a:pPr>
              <a:buNone/>
            </a:pPr>
            <a:r>
              <a:rPr lang="ru-RU" i="1" dirty="0" smtClean="0"/>
              <a:t>Искать можно руками или раскапывая осторожно совочком, кистью.</a:t>
            </a:r>
            <a:endParaRPr lang="ru-RU" dirty="0"/>
          </a:p>
        </p:txBody>
      </p:sp>
      <p:pic>
        <p:nvPicPr>
          <p:cNvPr id="4" name="Рисунок 3" descr="2.7.jpg"/>
          <p:cNvPicPr>
            <a:picLocks noChangeAspect="1"/>
          </p:cNvPicPr>
          <p:nvPr/>
        </p:nvPicPr>
        <p:blipFill>
          <a:blip r:embed="rId2" cstate="print"/>
          <a:stretch>
            <a:fillRect/>
          </a:stretch>
        </p:blipFill>
        <p:spPr>
          <a:xfrm>
            <a:off x="304801" y="228601"/>
            <a:ext cx="8458199" cy="634365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Дидактическая игра «Узор в геометрической фигуре»</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b="1" dirty="0" smtClean="0"/>
              <a:t>Цель: </a:t>
            </a:r>
            <a:r>
              <a:rPr lang="ru-RU" dirty="0" smtClean="0"/>
              <a:t>ориентировка на плоскости, развивать умение видеть углы и середину фигуры, развивать воображение и фантазию, умение подбирать различный материал, развитие мелкой моторики рук.</a:t>
            </a:r>
          </a:p>
          <a:p>
            <a:pPr>
              <a:buNone/>
            </a:pPr>
            <a:r>
              <a:rPr lang="ru-RU" b="1" dirty="0" smtClean="0"/>
              <a:t>Материал: </a:t>
            </a:r>
            <a:r>
              <a:rPr lang="ru-RU" dirty="0" smtClean="0"/>
              <a:t>песочница, рамки геом. фигур, камешки, пуговицы, ракушки и т.д.</a:t>
            </a:r>
          </a:p>
          <a:p>
            <a:pPr>
              <a:buNone/>
            </a:pPr>
            <a:r>
              <a:rPr lang="ru-RU" b="1" dirty="0" smtClean="0"/>
              <a:t>Ход игры:</a:t>
            </a:r>
            <a:endParaRPr lang="ru-RU" dirty="0" smtClean="0"/>
          </a:p>
          <a:p>
            <a:pPr>
              <a:buNone/>
            </a:pPr>
            <a:r>
              <a:rPr lang="ru-RU" dirty="0" smtClean="0"/>
              <a:t>Дети выбирают рамку геометрической фигуры, природный или бросовый материал и составляют узор на песке. При этом повторяем - где у фигуры углы и сколько их, где стороны и сколько их, где середина. Для того, чтобы узор получился красивым, нужно считать и выкладывать одинаковое количество предметов, например по сторонам, одинаковые предметы по величине по углам, компоновать по цвету и т.д.</a:t>
            </a:r>
          </a:p>
          <a:p>
            <a:pPr>
              <a:buNone/>
            </a:pPr>
            <a:r>
              <a:rPr lang="ru-RU" dirty="0" smtClean="0"/>
              <a:t> </a:t>
            </a:r>
          </a:p>
          <a:p>
            <a:pPr>
              <a:buNone/>
            </a:pPr>
            <a:endParaRPr lang="ru-RU" dirty="0"/>
          </a:p>
        </p:txBody>
      </p:sp>
      <p:pic>
        <p:nvPicPr>
          <p:cNvPr id="4" name="Рисунок 3" descr="2.9.jpg"/>
          <p:cNvPicPr>
            <a:picLocks noChangeAspect="1"/>
          </p:cNvPicPr>
          <p:nvPr/>
        </p:nvPicPr>
        <p:blipFill>
          <a:blip r:embed="rId2" cstate="print"/>
          <a:stretch>
            <a:fillRect/>
          </a:stretch>
        </p:blipFill>
        <p:spPr>
          <a:xfrm>
            <a:off x="304800" y="228600"/>
            <a:ext cx="8686800" cy="6515101"/>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dirty="0" smtClean="0"/>
              <a:t>Решение логических задач</a:t>
            </a:r>
            <a:endParaRPr lang="ru-RU" dirty="0"/>
          </a:p>
        </p:txBody>
      </p:sp>
      <p:sp>
        <p:nvSpPr>
          <p:cNvPr id="3" name="Содержимое 2"/>
          <p:cNvSpPr>
            <a:spLocks noGrp="1"/>
          </p:cNvSpPr>
          <p:nvPr>
            <p:ph idx="1"/>
          </p:nvPr>
        </p:nvSpPr>
        <p:spPr/>
        <p:txBody>
          <a:bodyPr>
            <a:normAutofit fontScale="62500" lnSpcReduction="20000"/>
          </a:bodyPr>
          <a:lstStyle/>
          <a:p>
            <a:pPr>
              <a:buNone/>
            </a:pPr>
            <a:r>
              <a:rPr lang="ru-RU" b="1" dirty="0" smtClean="0"/>
              <a:t> Цель: </a:t>
            </a:r>
            <a:r>
              <a:rPr lang="ru-RU" dirty="0" smtClean="0"/>
              <a:t>учить детей находить по описанию   местонахождение игрушки, повторять название цвета и геометрической фигуры.</a:t>
            </a:r>
          </a:p>
          <a:p>
            <a:pPr>
              <a:buNone/>
            </a:pPr>
            <a:r>
              <a:rPr lang="ru-RU" b="1" dirty="0" smtClean="0"/>
              <a:t>Материал:</a:t>
            </a:r>
            <a:r>
              <a:rPr lang="ru-RU" dirty="0" smtClean="0"/>
              <a:t> цветные рамки из геометрических фигур, мелкие игрушки.</a:t>
            </a:r>
          </a:p>
          <a:p>
            <a:pPr>
              <a:buNone/>
            </a:pPr>
            <a:r>
              <a:rPr lang="ru-RU" b="1" dirty="0" smtClean="0"/>
              <a:t>Ход игры;</a:t>
            </a:r>
            <a:endParaRPr lang="ru-RU" dirty="0" smtClean="0"/>
          </a:p>
          <a:p>
            <a:pPr>
              <a:buNone/>
            </a:pPr>
            <a:r>
              <a:rPr lang="ru-RU" dirty="0" smtClean="0"/>
              <a:t>Воспитатель предлагает детям угадать, куда спрятана игрушка: не в жёлтом квадрате, не в красном, а между зелёным и красным; не в первом, не в третьем, не в красном и т.д.</a:t>
            </a:r>
          </a:p>
          <a:p>
            <a:pPr>
              <a:buNone/>
            </a:pPr>
            <a:r>
              <a:rPr lang="ru-RU" dirty="0" smtClean="0"/>
              <a:t>Мышка едет не в первом и не в последнем вагоне. </a:t>
            </a:r>
            <a:br>
              <a:rPr lang="ru-RU" dirty="0" smtClean="0"/>
            </a:br>
            <a:r>
              <a:rPr lang="ru-RU" dirty="0" smtClean="0"/>
              <a:t>Цыпленок не в среднем и не в последнем вагоне. </a:t>
            </a:r>
            <a:br>
              <a:rPr lang="ru-RU" dirty="0" smtClean="0"/>
            </a:br>
            <a:r>
              <a:rPr lang="ru-RU" dirty="0" smtClean="0"/>
              <a:t>В каких вагонах  едут мышка и цыпленок?</a:t>
            </a:r>
          </a:p>
          <a:p>
            <a:pPr>
              <a:buNone/>
            </a:pPr>
            <a:r>
              <a:rPr lang="ru-RU" dirty="0" smtClean="0"/>
              <a:t>Стрекоза сидит не на цветке и не на листке. </a:t>
            </a:r>
            <a:br>
              <a:rPr lang="ru-RU" dirty="0" smtClean="0"/>
            </a:br>
            <a:r>
              <a:rPr lang="ru-RU" dirty="0" smtClean="0"/>
              <a:t>Кузнечик сидит не на грибке и не на цветке. </a:t>
            </a:r>
            <a:br>
              <a:rPr lang="ru-RU" dirty="0" smtClean="0"/>
            </a:br>
            <a:r>
              <a:rPr lang="ru-RU" dirty="0" smtClean="0"/>
              <a:t>Божья коровка сидит не на листке и не на грибке.</a:t>
            </a:r>
          </a:p>
          <a:p>
            <a:pPr>
              <a:buNone/>
            </a:pPr>
            <a:r>
              <a:rPr lang="ru-RU" dirty="0" smtClean="0"/>
              <a:t>Кто на чем сидит? (лучше все нарисовать)</a:t>
            </a:r>
          </a:p>
          <a:p>
            <a:pPr>
              <a:buNone/>
            </a:pPr>
            <a:r>
              <a:rPr lang="ru-RU" dirty="0" smtClean="0"/>
              <a:t>В трех тарелках лежат разные фрукты.  </a:t>
            </a:r>
            <a:br>
              <a:rPr lang="ru-RU" dirty="0" smtClean="0"/>
            </a:br>
            <a:r>
              <a:rPr lang="ru-RU" dirty="0" smtClean="0"/>
              <a:t>Бананы лежат не в синей  и не в оранжевой тарелке.  </a:t>
            </a:r>
            <a:br>
              <a:rPr lang="ru-RU" dirty="0" smtClean="0"/>
            </a:br>
            <a:r>
              <a:rPr lang="ru-RU" dirty="0" smtClean="0"/>
              <a:t>Апельсины не в синей и в </a:t>
            </a:r>
            <a:r>
              <a:rPr lang="ru-RU" dirty="0" err="1" smtClean="0"/>
              <a:t>розовой</a:t>
            </a:r>
            <a:r>
              <a:rPr lang="ru-RU" dirty="0" smtClean="0"/>
              <a:t> тарелке.  </a:t>
            </a:r>
            <a:br>
              <a:rPr lang="ru-RU" dirty="0" smtClean="0"/>
            </a:br>
            <a:r>
              <a:rPr lang="ru-RU" dirty="0" smtClean="0"/>
              <a:t>В какой тарелке лежат сливы? </a:t>
            </a:r>
          </a:p>
          <a:p>
            <a:endParaRPr lang="ru-RU" dirty="0" smtClean="0"/>
          </a:p>
          <a:p>
            <a:pPr>
              <a:buNone/>
            </a:pPr>
            <a:endParaRPr lang="ru-RU" dirty="0" smtClean="0"/>
          </a:p>
          <a:p>
            <a:pPr>
              <a:buNone/>
            </a:pPr>
            <a:endParaRPr lang="ru-RU" dirty="0"/>
          </a:p>
        </p:txBody>
      </p:sp>
      <p:pic>
        <p:nvPicPr>
          <p:cNvPr id="4" name="Рисунок 3" descr="2.11.jpg"/>
          <p:cNvPicPr>
            <a:picLocks noChangeAspect="1"/>
          </p:cNvPicPr>
          <p:nvPr/>
        </p:nvPicPr>
        <p:blipFill>
          <a:blip r:embed="rId2" cstate="print"/>
          <a:stretch>
            <a:fillRect/>
          </a:stretch>
        </p:blipFill>
        <p:spPr>
          <a:xfrm>
            <a:off x="228600" y="171449"/>
            <a:ext cx="8610600" cy="6457951"/>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Дидактическая игра «Домик для друзей»</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b="1" dirty="0" smtClean="0"/>
              <a:t>Цель:</a:t>
            </a:r>
            <a:r>
              <a:rPr lang="ru-RU" dirty="0" smtClean="0"/>
              <a:t> ориентировка на плоскости, умение найти или описать где живёт зверёк, используя в речи понятия этаж и квартира.</a:t>
            </a:r>
          </a:p>
          <a:p>
            <a:pPr>
              <a:buNone/>
            </a:pPr>
            <a:r>
              <a:rPr lang="ru-RU" b="1" dirty="0" smtClean="0"/>
              <a:t>Материал:</a:t>
            </a:r>
            <a:r>
              <a:rPr lang="ru-RU" dirty="0" smtClean="0"/>
              <a:t> домик для игры в песке, мелкие игрушки.</a:t>
            </a:r>
          </a:p>
          <a:p>
            <a:pPr>
              <a:buNone/>
            </a:pPr>
            <a:r>
              <a:rPr lang="ru-RU" b="1" dirty="0" smtClean="0"/>
              <a:t>Ход игры:</a:t>
            </a:r>
            <a:endParaRPr lang="ru-RU" dirty="0" smtClean="0"/>
          </a:p>
          <a:p>
            <a:pPr>
              <a:buNone/>
            </a:pPr>
            <a:r>
              <a:rPr lang="ru-RU" u="sng" dirty="0" smtClean="0"/>
              <a:t>1 вариант.</a:t>
            </a:r>
            <a:r>
              <a:rPr lang="ru-RU" dirty="0" smtClean="0"/>
              <a:t> Воспитатель предлагает детям разместить свои игрушки по квартирам в домике. У каждой игрушки свой адрес – в синем квадрате жёлтый круг, в коричневом квадрате жёлтый прямоугольник и т.д.</a:t>
            </a:r>
          </a:p>
          <a:p>
            <a:pPr>
              <a:buNone/>
            </a:pPr>
            <a:r>
              <a:rPr lang="ru-RU" u="sng" dirty="0" smtClean="0"/>
              <a:t>2 вариант. </a:t>
            </a:r>
            <a:r>
              <a:rPr lang="ru-RU" dirty="0" smtClean="0"/>
              <a:t>Воспитатель говорит: 2 этаж, 3 квартира. Ребёнок находит эту квартиру и отвечает: мой адрес в жёлтом квадрате зелёный прямоугольник.</a:t>
            </a:r>
          </a:p>
          <a:p>
            <a:pPr>
              <a:buNone/>
            </a:pPr>
            <a:r>
              <a:rPr lang="ru-RU" u="sng" dirty="0" smtClean="0"/>
              <a:t>3 вариант.</a:t>
            </a:r>
            <a:r>
              <a:rPr lang="ru-RU" dirty="0" smtClean="0"/>
              <a:t> Все игрушки ставятся по квартирам. Воспитатель говорит: тот, кто живёт в квартире синий квадрат </a:t>
            </a:r>
            <a:r>
              <a:rPr lang="ru-RU" dirty="0" err="1" smtClean="0"/>
              <a:t>розовый</a:t>
            </a:r>
            <a:r>
              <a:rPr lang="ru-RU" dirty="0" smtClean="0"/>
              <a:t> треугольник, идёт гулять. Ребёнок с этим адресом убирает игрушку.</a:t>
            </a:r>
          </a:p>
          <a:p>
            <a:endParaRPr lang="ru-RU" dirty="0" smtClean="0"/>
          </a:p>
          <a:p>
            <a:pPr>
              <a:buNone/>
            </a:pPr>
            <a:endParaRPr lang="ru-RU" dirty="0" smtClean="0"/>
          </a:p>
          <a:p>
            <a:endParaRPr lang="ru-RU" dirty="0"/>
          </a:p>
        </p:txBody>
      </p:sp>
      <p:pic>
        <p:nvPicPr>
          <p:cNvPr id="5" name="Рисунок 4" descr="2.12.jpg"/>
          <p:cNvPicPr>
            <a:picLocks noChangeAspect="1"/>
          </p:cNvPicPr>
          <p:nvPr/>
        </p:nvPicPr>
        <p:blipFill>
          <a:blip r:embed="rId2" cstate="print"/>
          <a:stretch>
            <a:fillRect/>
          </a:stretch>
        </p:blipFill>
        <p:spPr>
          <a:xfrm>
            <a:off x="304800" y="228599"/>
            <a:ext cx="8534400" cy="6400801"/>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Дидактическое упражнение  «Дорисуй фигуру»</a:t>
            </a:r>
            <a:endParaRPr lang="ru-RU" dirty="0"/>
          </a:p>
        </p:txBody>
      </p:sp>
      <p:sp>
        <p:nvSpPr>
          <p:cNvPr id="3" name="Содержимое 2"/>
          <p:cNvSpPr>
            <a:spLocks noGrp="1"/>
          </p:cNvSpPr>
          <p:nvPr>
            <p:ph idx="1"/>
          </p:nvPr>
        </p:nvSpPr>
        <p:spPr/>
        <p:txBody>
          <a:bodyPr>
            <a:normAutofit fontScale="55000" lnSpcReduction="20000"/>
          </a:bodyPr>
          <a:lstStyle/>
          <a:p>
            <a:pPr>
              <a:buNone/>
            </a:pPr>
            <a:r>
              <a:rPr lang="ru-RU" b="1" dirty="0" smtClean="0"/>
              <a:t>Цель:</a:t>
            </a:r>
            <a:r>
              <a:rPr lang="ru-RU" dirty="0" smtClean="0"/>
              <a:t> закреплять названия геометрических фигур; закреплять названия цвета фигур; развивать воображение ребёнка; развивать мелкую моторику рук.</a:t>
            </a:r>
          </a:p>
          <a:p>
            <a:pPr>
              <a:buNone/>
            </a:pPr>
            <a:r>
              <a:rPr lang="ru-RU" b="1" dirty="0" smtClean="0"/>
              <a:t>Материал:</a:t>
            </a:r>
            <a:r>
              <a:rPr lang="ru-RU" dirty="0" smtClean="0"/>
              <a:t> геометрические фигуры – круг, квадрат, прямоугольник, треугольник, овал, трапеция, разного цвета и разной величины.</a:t>
            </a:r>
          </a:p>
          <a:p>
            <a:pPr>
              <a:buNone/>
            </a:pPr>
            <a:r>
              <a:rPr lang="ru-RU" b="1" dirty="0" smtClean="0"/>
              <a:t>Ход игры:</a:t>
            </a:r>
            <a:endParaRPr lang="ru-RU" dirty="0" smtClean="0"/>
          </a:p>
          <a:p>
            <a:pPr>
              <a:buNone/>
            </a:pPr>
            <a:r>
              <a:rPr lang="ru-RU" b="1" dirty="0" smtClean="0"/>
              <a:t>В:</a:t>
            </a:r>
            <a:r>
              <a:rPr lang="ru-RU" dirty="0" smtClean="0"/>
              <a:t> дети, посмотрите, сегодня я приготовила для вас «Чудесный мешочек», а в нём….давайте посмотрим, что там лежит?</a:t>
            </a:r>
          </a:p>
          <a:p>
            <a:pPr>
              <a:buNone/>
            </a:pPr>
            <a:r>
              <a:rPr lang="ru-RU" i="1" dirty="0" smtClean="0"/>
              <a:t>Дети по одному запускают руку в мешок, достают по одной геометрической фигуре и отвечают на вопросы:</a:t>
            </a:r>
            <a:endParaRPr lang="ru-RU" dirty="0" smtClean="0"/>
          </a:p>
          <a:p>
            <a:pPr>
              <a:buNone/>
            </a:pPr>
            <a:r>
              <a:rPr lang="ru-RU" dirty="0" smtClean="0"/>
              <a:t>Что за геометрическая фигура у тебя в руке?</a:t>
            </a:r>
          </a:p>
          <a:p>
            <a:pPr>
              <a:buNone/>
            </a:pPr>
            <a:r>
              <a:rPr lang="ru-RU" dirty="0" smtClean="0"/>
              <a:t>Какого цвета?</a:t>
            </a:r>
          </a:p>
          <a:p>
            <a:pPr>
              <a:buNone/>
            </a:pPr>
            <a:r>
              <a:rPr lang="ru-RU" dirty="0" smtClean="0"/>
              <a:t>Посмотри, на какие предметы в группе похожа эта фигура?</a:t>
            </a:r>
          </a:p>
          <a:p>
            <a:pPr>
              <a:buNone/>
            </a:pPr>
            <a:r>
              <a:rPr lang="ru-RU" dirty="0" smtClean="0"/>
              <a:t>Если соединить Евину и твою фигуру, что получится?</a:t>
            </a:r>
          </a:p>
          <a:p>
            <a:pPr>
              <a:buNone/>
            </a:pPr>
            <a:r>
              <a:rPr lang="ru-RU" b="1" dirty="0" smtClean="0"/>
              <a:t>В:</a:t>
            </a:r>
            <a:r>
              <a:rPr lang="ru-RU" dirty="0" smtClean="0"/>
              <a:t> давайте подойдём к песочнице. Я положу на песок квадрат и пальчиком или палочкой дорисую к нему треугольник – у меня получился дом. Подумайте, что вы можете дорисовать к вашей фигуре и нарисуйте. </a:t>
            </a:r>
            <a:r>
              <a:rPr lang="ru-RU" i="1" dirty="0" smtClean="0"/>
              <a:t>Дети выполняют задание, достают другую фигуру и рисуют другой рисунок.</a:t>
            </a:r>
            <a:endParaRPr lang="ru-RU" dirty="0" smtClean="0"/>
          </a:p>
          <a:p>
            <a:pPr>
              <a:buNone/>
            </a:pPr>
            <a:r>
              <a:rPr lang="ru-RU" i="1" dirty="0" smtClean="0"/>
              <a:t>Далее, в самостоятельной игре, дети берут геометрические фигуры по своему выбору.</a:t>
            </a:r>
            <a:endParaRPr lang="ru-RU" dirty="0" smtClean="0"/>
          </a:p>
          <a:p>
            <a:pPr>
              <a:buNone/>
            </a:pPr>
            <a:r>
              <a:rPr lang="ru-RU" dirty="0" smtClean="0"/>
              <a:t/>
            </a:r>
            <a:br>
              <a:rPr lang="ru-RU" dirty="0" smtClean="0"/>
            </a:br>
            <a:endParaRPr lang="ru-RU" dirty="0"/>
          </a:p>
        </p:txBody>
      </p:sp>
      <p:pic>
        <p:nvPicPr>
          <p:cNvPr id="4" name="Рисунок 3" descr="2.14.jpg"/>
          <p:cNvPicPr>
            <a:picLocks noChangeAspect="1"/>
          </p:cNvPicPr>
          <p:nvPr/>
        </p:nvPicPr>
        <p:blipFill>
          <a:blip r:embed="rId2" cstate="print"/>
          <a:stretch>
            <a:fillRect/>
          </a:stretch>
        </p:blipFill>
        <p:spPr>
          <a:xfrm>
            <a:off x="533400" y="400049"/>
            <a:ext cx="8382000" cy="6286501"/>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Советы родителям!</a:t>
            </a:r>
            <a:endParaRPr lang="ru-RU" dirty="0"/>
          </a:p>
        </p:txBody>
      </p:sp>
      <p:sp>
        <p:nvSpPr>
          <p:cNvPr id="3" name="Содержимое 2"/>
          <p:cNvSpPr>
            <a:spLocks noGrp="1"/>
          </p:cNvSpPr>
          <p:nvPr>
            <p:ph idx="1"/>
          </p:nvPr>
        </p:nvSpPr>
        <p:spPr/>
        <p:txBody>
          <a:bodyPr>
            <a:normAutofit/>
          </a:bodyPr>
          <a:lstStyle/>
          <a:p>
            <a:pPr>
              <a:buNone/>
            </a:pPr>
            <a:r>
              <a:rPr lang="ru-RU" sz="2800" dirty="0" smtClean="0"/>
              <a:t>Пожертвуйте ребёнку немного своего времени и не обязательно свободного –по дороге в детский сад или домой, на кухне ,на прогулке, в магазине, в транспорте и.т.д. В </a:t>
            </a:r>
            <a:r>
              <a:rPr lang="ru-RU" sz="2800" dirty="0" smtClean="0"/>
              <a:t>разделах </a:t>
            </a:r>
            <a:r>
              <a:rPr lang="ru-RU" sz="2800" dirty="0" smtClean="0"/>
              <a:t>по </a:t>
            </a:r>
            <a:r>
              <a:rPr lang="ru-RU" sz="2800" dirty="0" smtClean="0"/>
              <a:t>формированию </a:t>
            </a:r>
            <a:r>
              <a:rPr lang="ru-RU" sz="2800" dirty="0" smtClean="0"/>
              <a:t>ЭМП </a:t>
            </a:r>
            <a:r>
              <a:rPr lang="ru-RU" sz="2800" dirty="0" smtClean="0"/>
              <a:t>выделены следующие основные темы : «Количество и счёт», «Величина», «Форма», «Ориентировка в пространстве и времени» .Всем этим понятиям можно уделить внимание в повседневной жизни!</a:t>
            </a:r>
            <a:endParaRPr lang="ru-RU" sz="2800" dirty="0"/>
          </a:p>
        </p:txBody>
      </p:sp>
    </p:spTree>
  </p:cSld>
  <p:clrMapOvr>
    <a:masterClrMapping/>
  </p:clrMapOvr>
  <p:transition>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1000" y="914400"/>
            <a:ext cx="8229600" cy="5151120"/>
          </a:xfrm>
        </p:spPr>
        <p:txBody>
          <a:bodyPr>
            <a:normAutofit/>
          </a:bodyPr>
          <a:lstStyle/>
          <a:p>
            <a:pPr>
              <a:buNone/>
            </a:pPr>
            <a:r>
              <a:rPr lang="ru-RU" sz="4000" dirty="0" smtClean="0"/>
              <a:t>Кто с детских лет занимается математикой ,тот развивает внимание ,тренирует свой мозг, свою волю, воспитывает настойчивость и упорство в достижении цели!             </a:t>
            </a:r>
          </a:p>
        </p:txBody>
      </p:sp>
      <p:sp>
        <p:nvSpPr>
          <p:cNvPr id="4" name="Прямоугольник 3"/>
          <p:cNvSpPr/>
          <p:nvPr/>
        </p:nvSpPr>
        <p:spPr>
          <a:xfrm>
            <a:off x="4343400" y="4800600"/>
            <a:ext cx="4572000" cy="707886"/>
          </a:xfrm>
          <a:prstGeom prst="rect">
            <a:avLst/>
          </a:prstGeom>
        </p:spPr>
        <p:txBody>
          <a:bodyPr>
            <a:spAutoFit/>
          </a:bodyPr>
          <a:lstStyle/>
          <a:p>
            <a:r>
              <a:rPr lang="ru-RU" sz="4000" dirty="0" err="1" smtClean="0"/>
              <a:t>А.Маркушевич</a:t>
            </a:r>
            <a:endParaRPr lang="ru-RU" sz="4000" dirty="0" smtClean="0"/>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76400"/>
            <a:ext cx="8229600" cy="3505200"/>
          </a:xfrm>
        </p:spPr>
        <p:txBody>
          <a:bodyPr>
            <a:normAutofit/>
          </a:bodyPr>
          <a:lstStyle/>
          <a:p>
            <a:pPr algn="ctr">
              <a:buNone/>
            </a:pPr>
            <a:r>
              <a:rPr lang="ru-RU" sz="9600" dirty="0" smtClean="0"/>
              <a:t>Спасибо за внимание !</a:t>
            </a:r>
            <a:endParaRPr lang="ru-RU" sz="9600" dirty="0"/>
          </a:p>
        </p:txBody>
      </p:sp>
      <p:pic>
        <p:nvPicPr>
          <p:cNvPr id="4" name="Рисунок 3" descr="415083084.jpg"/>
          <p:cNvPicPr>
            <a:picLocks noChangeAspect="1"/>
          </p:cNvPicPr>
          <p:nvPr/>
        </p:nvPicPr>
        <p:blipFill>
          <a:blip r:embed="rId2" cstate="print"/>
          <a:stretch>
            <a:fillRect/>
          </a:stretch>
        </p:blipFill>
        <p:spPr>
          <a:xfrm>
            <a:off x="3505200" y="4572000"/>
            <a:ext cx="2124075" cy="2095500"/>
          </a:xfrm>
          <a:prstGeom prst="rect">
            <a:avLst/>
          </a:prstGeom>
        </p:spPr>
      </p:pic>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3400" y="1219200"/>
            <a:ext cx="8229600" cy="4389120"/>
          </a:xfrm>
        </p:spPr>
        <p:txBody>
          <a:bodyPr>
            <a:noAutofit/>
          </a:bodyPr>
          <a:lstStyle/>
          <a:p>
            <a:pPr>
              <a:buNone/>
            </a:pPr>
            <a:r>
              <a:rPr lang="ru-RU" sz="5400" dirty="0" smtClean="0"/>
              <a:t>Цель</a:t>
            </a:r>
            <a:r>
              <a:rPr lang="ru-RU" sz="5400" dirty="0" smtClean="0"/>
              <a:t>: развитие математических представлений у детей дошкольного возраста, через организацию песочной игры.</a:t>
            </a:r>
            <a:endParaRPr lang="ru-RU" sz="5400"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2000"/>
            <a:ext cx="8229600" cy="5562600"/>
          </a:xfrm>
        </p:spPr>
        <p:txBody>
          <a:bodyPr>
            <a:noAutofit/>
          </a:bodyPr>
          <a:lstStyle/>
          <a:p>
            <a:pPr marL="742950" indent="-742950">
              <a:buNone/>
            </a:pPr>
            <a:r>
              <a:rPr lang="ru-RU" sz="3600" dirty="0" smtClean="0"/>
              <a:t>Задачи:</a:t>
            </a:r>
          </a:p>
          <a:p>
            <a:pPr marL="742950" indent="-742950">
              <a:buFont typeface="+mj-lt"/>
              <a:buAutoNum type="arabicPeriod"/>
            </a:pPr>
            <a:r>
              <a:rPr lang="ru-RU" dirty="0" smtClean="0"/>
              <a:t>Способствовать развитию математических представлений у детей, как части общего интеллектуального развития.</a:t>
            </a:r>
          </a:p>
          <a:p>
            <a:pPr marL="742950" indent="-742950">
              <a:buFont typeface="+mj-lt"/>
              <a:buAutoNum type="arabicPeriod"/>
            </a:pPr>
            <a:r>
              <a:rPr lang="ru-RU" dirty="0" smtClean="0"/>
              <a:t>Формировать предпосылки математического мышления и начальных форм учебной деятельности у детей старшего дошкольного возраста.</a:t>
            </a:r>
          </a:p>
          <a:p>
            <a:pPr marL="742950" indent="-742950">
              <a:buFont typeface="+mj-lt"/>
              <a:buAutoNum type="arabicPeriod"/>
            </a:pPr>
            <a:r>
              <a:rPr lang="ru-RU" dirty="0" smtClean="0"/>
              <a:t>Развитие конструктивной способности в процессе игр с песком.</a:t>
            </a:r>
          </a:p>
          <a:p>
            <a:pPr marL="742950" indent="-742950">
              <a:buFont typeface="+mj-lt"/>
              <a:buAutoNum type="arabicPeriod"/>
            </a:pPr>
            <a:r>
              <a:rPr lang="ru-RU" dirty="0" smtClean="0"/>
              <a:t>Формирование сенсорных эталонов, развитие первичных приемов логического мышления (систематизации, классификации и пр.).</a:t>
            </a:r>
            <a:endParaRPr lang="ru-RU" dirty="0" smtClean="0"/>
          </a:p>
        </p:txBody>
      </p:sp>
    </p:spTree>
  </p:cSld>
  <p:clrMapOvr>
    <a:masterClrMapping/>
  </p:clrMapOvr>
  <p:transition>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Самая лучшая игрушка для детей- кучка песка! К.Д Ушинский</a:t>
            </a:r>
            <a:endParaRPr lang="ru-RU" dirty="0"/>
          </a:p>
        </p:txBody>
      </p:sp>
      <p:sp>
        <p:nvSpPr>
          <p:cNvPr id="3" name="Содержимое 2"/>
          <p:cNvSpPr>
            <a:spLocks noGrp="1"/>
          </p:cNvSpPr>
          <p:nvPr>
            <p:ph idx="1"/>
          </p:nvPr>
        </p:nvSpPr>
        <p:spPr/>
        <p:txBody>
          <a:bodyPr>
            <a:noAutofit/>
          </a:bodyPr>
          <a:lstStyle/>
          <a:p>
            <a:pPr>
              <a:buNone/>
            </a:pPr>
            <a:r>
              <a:rPr lang="ru-RU" sz="3200" dirty="0" smtClean="0"/>
              <a:t>Сделать математику любимой и понятной помогут игры с песком. В результате работы в песке ,у детей повышается концентрация внимания, мотивация к математической деятельности, развивается речь, логическое мышление, снимается стресс ,снижается  уровень нервно-психического напряжения и улучшается  эмоциональное состояние.</a:t>
            </a:r>
            <a:endParaRPr lang="ru-RU" sz="3200"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Оборудование «педагогической песочницы»</a:t>
            </a:r>
            <a:endParaRPr lang="ru-RU" dirty="0"/>
          </a:p>
        </p:txBody>
      </p:sp>
      <p:sp>
        <p:nvSpPr>
          <p:cNvPr id="3" name="Содержимое 2"/>
          <p:cNvSpPr>
            <a:spLocks noGrp="1"/>
          </p:cNvSpPr>
          <p:nvPr>
            <p:ph idx="1"/>
          </p:nvPr>
        </p:nvSpPr>
        <p:spPr/>
        <p:txBody>
          <a:bodyPr>
            <a:noAutofit/>
          </a:bodyPr>
          <a:lstStyle/>
          <a:p>
            <a:r>
              <a:rPr lang="ru-RU" sz="3600" dirty="0" smtClean="0"/>
              <a:t>Для игр с песком прежде всего необходима «песочница»-это водонепроницаемый деревянный ящик или пластиковый таз любой формы.</a:t>
            </a:r>
          </a:p>
          <a:p>
            <a:r>
              <a:rPr lang="ru-RU" sz="3600" dirty="0" smtClean="0"/>
              <a:t>Песок должен быть жёлтого или коричневого цвета, песком заполняется 1</a:t>
            </a:r>
            <a:r>
              <a:rPr lang="en-US" sz="3600" dirty="0" smtClean="0"/>
              <a:t>/</a:t>
            </a:r>
            <a:r>
              <a:rPr lang="ru-RU" sz="3600" dirty="0" smtClean="0"/>
              <a:t>3 ящика. </a:t>
            </a:r>
            <a:endParaRPr lang="ru-RU" sz="3600" dirty="0"/>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Набор игрового материала:</a:t>
            </a:r>
            <a:endParaRPr lang="ru-RU" dirty="0"/>
          </a:p>
        </p:txBody>
      </p:sp>
      <p:sp>
        <p:nvSpPr>
          <p:cNvPr id="3" name="Содержимое 2"/>
          <p:cNvSpPr>
            <a:spLocks noGrp="1"/>
          </p:cNvSpPr>
          <p:nvPr>
            <p:ph idx="1"/>
          </p:nvPr>
        </p:nvSpPr>
        <p:spPr/>
        <p:txBody>
          <a:bodyPr>
            <a:normAutofit fontScale="92500" lnSpcReduction="10000"/>
          </a:bodyPr>
          <a:lstStyle/>
          <a:p>
            <a:r>
              <a:rPr lang="ru-RU" dirty="0" smtClean="0"/>
              <a:t>Лопатки, широкие кисточки, сита, воронки; разнообразные пластиковые формочки разной величины - геометрические, изображающие животных, транспорт, людей; формочки для теста; миниатюрные игрушки (высотой 5-10 см), изображающие людей разного пола и возраста; различных животных и растений; транспорт и пр. – набор игрушечной посуды – различные здания и постройки; - бросовый материал: камешки, ракушки, веточки, палочки, большие пуговицы, одноразовые соломки для коктейля. – человеческие персонажи и сказочные герои, животные, растения, машины, геометрические фигуры – словом, все, что встречается в окружающем мире.</a:t>
            </a:r>
            <a:endParaRPr lang="ru-RU"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Дидактическое упражнение «Дойди по дорожке».</a:t>
            </a:r>
            <a:endParaRPr lang="ru-RU" dirty="0"/>
          </a:p>
        </p:txBody>
      </p:sp>
      <p:sp>
        <p:nvSpPr>
          <p:cNvPr id="3" name="Содержимое 2"/>
          <p:cNvSpPr>
            <a:spLocks noGrp="1"/>
          </p:cNvSpPr>
          <p:nvPr>
            <p:ph idx="1"/>
          </p:nvPr>
        </p:nvSpPr>
        <p:spPr/>
        <p:txBody>
          <a:bodyPr>
            <a:normAutofit fontScale="70000" lnSpcReduction="20000"/>
          </a:bodyPr>
          <a:lstStyle/>
          <a:p>
            <a:pPr>
              <a:buNone/>
            </a:pPr>
            <a:r>
              <a:rPr lang="ru-RU" b="1" dirty="0" smtClean="0"/>
              <a:t>Цель:</a:t>
            </a:r>
            <a:r>
              <a:rPr lang="ru-RU" dirty="0" smtClean="0"/>
              <a:t> учить ориентироваться на плоскости; развивать умение дослушать до конца задание; развивать мелкую моторику рук; учить задавать задание друг другу.</a:t>
            </a:r>
          </a:p>
          <a:p>
            <a:pPr>
              <a:buNone/>
            </a:pPr>
            <a:r>
              <a:rPr lang="ru-RU" b="1" dirty="0" smtClean="0"/>
              <a:t>Материал:</a:t>
            </a:r>
            <a:r>
              <a:rPr lang="ru-RU" dirty="0" smtClean="0"/>
              <a:t> песочница с песком, мелкие игрушки, маленькие предметы (пуговицы, камешки, косточки).</a:t>
            </a:r>
          </a:p>
          <a:p>
            <a:pPr>
              <a:buNone/>
            </a:pPr>
            <a:r>
              <a:rPr lang="ru-RU" b="1" dirty="0" smtClean="0"/>
              <a:t>Ход игры:</a:t>
            </a:r>
            <a:endParaRPr lang="ru-RU" dirty="0" smtClean="0"/>
          </a:p>
          <a:p>
            <a:pPr>
              <a:buNone/>
            </a:pPr>
            <a:r>
              <a:rPr lang="ru-RU" u="sng" dirty="0" smtClean="0"/>
              <a:t>1 вариант.</a:t>
            </a:r>
            <a:endParaRPr lang="ru-RU" dirty="0" smtClean="0"/>
          </a:p>
          <a:p>
            <a:pPr>
              <a:buNone/>
            </a:pPr>
            <a:r>
              <a:rPr lang="ru-RU" dirty="0" smtClean="0"/>
              <a:t>На песке лежит сеточка, в ней в некоторых квадратах стоят маленькие игрушки. Воспитатель предлагает найти нужную игрушку (начинаем с первого нижнего квадрата) – пять шагов вверх, три шага вправо и т.д. Так ребёнок доходит до игрушки, которую задумал взрослый. Далее ребёнок задумывает и даёт указания взрослому (другому ребёнку).</a:t>
            </a:r>
          </a:p>
          <a:p>
            <a:pPr>
              <a:buNone/>
            </a:pPr>
            <a:r>
              <a:rPr lang="ru-RU" u="sng" dirty="0" smtClean="0"/>
              <a:t>2 вариант.</a:t>
            </a:r>
            <a:endParaRPr lang="ru-RU" dirty="0" smtClean="0"/>
          </a:p>
          <a:p>
            <a:pPr>
              <a:buNone/>
            </a:pPr>
            <a:r>
              <a:rPr lang="ru-RU" dirty="0" smtClean="0"/>
              <a:t>Один ребёнок закрывает глаза, другой в каком-нибудь квадрате в песок зарывает что-то интересное (пуговицу) и так же руководит действиями другого ребёнка. Если задание выполнялось правильно, ребёнок найдёт в песке спрятанный сюрприз.</a:t>
            </a:r>
          </a:p>
          <a:p>
            <a:endParaRPr lang="ru-RU" dirty="0"/>
          </a:p>
        </p:txBody>
      </p:sp>
      <p:pic>
        <p:nvPicPr>
          <p:cNvPr id="4" name="Рисунок 3" descr="2.1.jpg"/>
          <p:cNvPicPr>
            <a:picLocks noChangeAspect="1"/>
          </p:cNvPicPr>
          <p:nvPr/>
        </p:nvPicPr>
        <p:blipFill>
          <a:blip r:embed="rId2" cstate="print"/>
          <a:stretch>
            <a:fillRect/>
          </a:stretch>
        </p:blipFill>
        <p:spPr>
          <a:xfrm>
            <a:off x="304799" y="190500"/>
            <a:ext cx="8585199" cy="6438900"/>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dirty="0" smtClean="0"/>
              <a:t>Дидактическое упражнение: «Дорожка из счётных палочек»</a:t>
            </a:r>
            <a:endParaRPr lang="ru-RU" dirty="0"/>
          </a:p>
        </p:txBody>
      </p:sp>
      <p:sp>
        <p:nvSpPr>
          <p:cNvPr id="3" name="Содержимое 2"/>
          <p:cNvSpPr>
            <a:spLocks noGrp="1"/>
          </p:cNvSpPr>
          <p:nvPr>
            <p:ph idx="1"/>
          </p:nvPr>
        </p:nvSpPr>
        <p:spPr/>
        <p:txBody>
          <a:bodyPr>
            <a:normAutofit fontScale="92500" lnSpcReduction="20000"/>
          </a:bodyPr>
          <a:lstStyle/>
          <a:p>
            <a:pPr>
              <a:buNone/>
            </a:pPr>
            <a:r>
              <a:rPr lang="ru-RU" b="1" dirty="0" smtClean="0"/>
              <a:t>Цель:</a:t>
            </a:r>
            <a:r>
              <a:rPr lang="ru-RU" dirty="0" smtClean="0"/>
              <a:t> учить ориентироваться на плоскости; развивать умение дослушать до конца задание; развивать мелкую моторику рук, путём взаимодействия пальчиков с песком, счётными палочками и мелкими игрушками.</a:t>
            </a:r>
          </a:p>
          <a:p>
            <a:pPr>
              <a:buNone/>
            </a:pPr>
            <a:r>
              <a:rPr lang="ru-RU" b="1" dirty="0" smtClean="0"/>
              <a:t>Материал:</a:t>
            </a:r>
            <a:r>
              <a:rPr lang="ru-RU" dirty="0" smtClean="0"/>
              <a:t> песочница с песком, счётные палочки, мелкие игрушки.</a:t>
            </a:r>
          </a:p>
          <a:p>
            <a:pPr>
              <a:buNone/>
            </a:pPr>
            <a:r>
              <a:rPr lang="ru-RU" b="1" dirty="0" smtClean="0"/>
              <a:t>Ход игры:</a:t>
            </a:r>
            <a:endParaRPr lang="ru-RU" dirty="0" smtClean="0"/>
          </a:p>
          <a:p>
            <a:pPr>
              <a:buNone/>
            </a:pPr>
            <a:r>
              <a:rPr lang="ru-RU" dirty="0" smtClean="0"/>
              <a:t>Дети друг другу указывают направление движения – 2 палочки вверх, 3 вправо, 1 вниз, 1 вправо – здесь живёт котик; 2 вверх, 3 налево, 3 вверх – здесь живёт волк; 2 вверх, 2 вправо, 1 вверх, 3 налево, 1 наверх – здесь живёт белка. Начинать движение всегда нужно с отмеченного места (начала пути) – от камушка.</a:t>
            </a:r>
          </a:p>
          <a:p>
            <a:endParaRPr lang="ru-RU" dirty="0"/>
          </a:p>
        </p:txBody>
      </p:sp>
      <p:pic>
        <p:nvPicPr>
          <p:cNvPr id="4" name="Рисунок 3" descr="2.2.jpg"/>
          <p:cNvPicPr>
            <a:picLocks noChangeAspect="1"/>
          </p:cNvPicPr>
          <p:nvPr/>
        </p:nvPicPr>
        <p:blipFill>
          <a:blip r:embed="rId2" cstate="print"/>
          <a:stretch>
            <a:fillRect/>
          </a:stretch>
        </p:blipFill>
        <p:spPr>
          <a:xfrm>
            <a:off x="228600" y="171449"/>
            <a:ext cx="8534400" cy="6400801"/>
          </a:xfrm>
          <a:prstGeom prst="rect">
            <a:avLst/>
          </a:prstGeom>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225</TotalTime>
  <Words>481</Words>
  <Application>Microsoft Office PowerPoint</Application>
  <PresentationFormat>Экран (4:3)</PresentationFormat>
  <Paragraphs>115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Поток</vt:lpstr>
      <vt:lpstr>Песочная игра - как средство формирования математических представлений у детей дошкольного возраста. </vt:lpstr>
      <vt:lpstr>Слайд 2</vt:lpstr>
      <vt:lpstr>Слайд 3</vt:lpstr>
      <vt:lpstr>Слайд 4</vt:lpstr>
      <vt:lpstr>Самая лучшая игрушка для детей- кучка песка! К.Д Ушинский</vt:lpstr>
      <vt:lpstr>Оборудование «педагогической песочницы»</vt:lpstr>
      <vt:lpstr>Набор игрового материала:</vt:lpstr>
      <vt:lpstr>Дидактическое упражнение «Дойди по дорожке».</vt:lpstr>
      <vt:lpstr>Дидактическое упражнение: «Дорожка из счётных палочек»</vt:lpstr>
      <vt:lpstr>Дидактическое упражнение: «Угадай, где спрятано?»</vt:lpstr>
      <vt:lpstr>Песочный телеграф</vt:lpstr>
      <vt:lpstr>Дидактическое упражнение «Весёлые раскопки»</vt:lpstr>
      <vt:lpstr>Дидактическое упражнение «Вертикаль – горизонталь»</vt:lpstr>
      <vt:lpstr>Дидактическое упражнение «Найди цифру»</vt:lpstr>
      <vt:lpstr>Дидактическая игра «Узор в геометрической фигуре»</vt:lpstr>
      <vt:lpstr>Решение логических задач</vt:lpstr>
      <vt:lpstr>Дидактическая игра «Домик для друзей»</vt:lpstr>
      <vt:lpstr>Дидактическое упражнение  «Дорисуй фигуру»</vt:lpstr>
      <vt:lpstr>Советы родителям!</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математических способностей у дошкольников путем песочной игры</dc:title>
  <dc:creator>Пользователь</dc:creator>
  <cp:lastModifiedBy>Даша Бурдукова</cp:lastModifiedBy>
  <cp:revision>26</cp:revision>
  <dcterms:created xsi:type="dcterms:W3CDTF">2016-04-09T15:32:49Z</dcterms:created>
  <dcterms:modified xsi:type="dcterms:W3CDTF">2016-04-18T16:49:44Z</dcterms:modified>
</cp:coreProperties>
</file>