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28"/>
  </p:notes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7" r:id="rId19"/>
    <p:sldId id="274" r:id="rId20"/>
    <p:sldId id="275" r:id="rId21"/>
    <p:sldId id="278" r:id="rId22"/>
    <p:sldId id="276" r:id="rId23"/>
    <p:sldId id="279" r:id="rId24"/>
    <p:sldId id="280" r:id="rId25"/>
    <p:sldId id="281" r:id="rId26"/>
    <p:sldId id="282" r:id="rId27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8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03FB49-2A8A-41AE-9CBC-83E2D6CDCAD2}" type="datetimeFigureOut">
              <a:rPr lang="ru-RU" smtClean="0"/>
              <a:pPr/>
              <a:t>24.05.2016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74DB94-9EEC-4611-9622-4852985D08D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74DB94-9EEC-4611-9622-4852985D08D5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74DB94-9EEC-4611-9622-4852985D08D5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74DB94-9EEC-4611-9622-4852985D08D5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5/24/2016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over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5/24/2016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over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5/24/2016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over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5/24/2016</a:t>
            </a:fld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  <p:transition>
    <p:cover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5/24/2016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over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5/24/2016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cover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5/24/2016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>
    <p:cover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5/24/2016</a:t>
            </a:fld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  <p:transition>
    <p:cover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5/24/2016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over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5/24/2016</a:t>
            </a:fld>
            <a:endParaRPr lang="en-US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  <p:transition>
    <p:cover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5/24/2016</a:t>
            </a:fld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  <p:transition>
    <p:cover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5/24/2016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ransition>
    <p:cover dir="d"/>
  </p:transition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62200" y="2743200"/>
            <a:ext cx="6172200" cy="1894362"/>
          </a:xfrm>
        </p:spPr>
        <p:txBody>
          <a:bodyPr>
            <a:noAutofit/>
          </a:bodyPr>
          <a:lstStyle/>
          <a:p>
            <a:r>
              <a:rPr lang="ru-RU" sz="4400" dirty="0" smtClean="0"/>
              <a:t>«Нетрадиционные техники рисования»</a:t>
            </a:r>
            <a:br>
              <a:rPr lang="ru-RU" sz="4400" dirty="0" smtClean="0"/>
            </a:br>
            <a:r>
              <a:rPr lang="ru-RU" sz="3200" dirty="0" smtClean="0"/>
              <a:t>Мастер-класс для родителей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57800" y="5562600"/>
            <a:ext cx="3581400" cy="1143000"/>
          </a:xfrm>
        </p:spPr>
        <p:txBody>
          <a:bodyPr>
            <a:normAutofit/>
          </a:bodyPr>
          <a:lstStyle/>
          <a:p>
            <a:r>
              <a:rPr lang="ru-RU" dirty="0" smtClean="0"/>
              <a:t>Разработала воспитатель:</a:t>
            </a:r>
          </a:p>
          <a:p>
            <a:r>
              <a:rPr lang="ru-RU" dirty="0" err="1" smtClean="0"/>
              <a:t>Турнецкая</a:t>
            </a:r>
            <a:r>
              <a:rPr lang="ru-RU" dirty="0" smtClean="0"/>
              <a:t> Светлана Михайловна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743200" y="5867400"/>
            <a:ext cx="12875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2015-2016</a:t>
            </a:r>
            <a:endParaRPr lang="ru-RU" dirty="0"/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Солёные рисунки</a:t>
            </a:r>
            <a:endParaRPr lang="ru-RU" sz="4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657600" y="1600200"/>
            <a:ext cx="4267200" cy="4873752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7030A0"/>
                </a:solidFill>
              </a:rPr>
              <a:t>Материалы:</a:t>
            </a:r>
            <a:r>
              <a:rPr lang="ru-RU" dirty="0" smtClean="0"/>
              <a:t> плотный лист бумаги тёмного цвета, тюбик с клеем ПВА, кисть, соль. </a:t>
            </a:r>
            <a:r>
              <a:rPr lang="ru-RU" b="1" dirty="0" smtClean="0">
                <a:solidFill>
                  <a:srgbClr val="7030A0"/>
                </a:solidFill>
              </a:rPr>
              <a:t>Способ получения изображения:</a:t>
            </a:r>
            <a:r>
              <a:rPr lang="ru-RU" dirty="0" smtClean="0"/>
              <a:t> Выдавливая на бумагу клей, рисуем нужное изображение. Сверху посыпаем солью, используя разный её помол. Даём картине высохнуть. Аккуратно стряхиваем не приклеившиеся кристаллики.</a:t>
            </a:r>
            <a:endParaRPr lang="ru-RU" dirty="0"/>
          </a:p>
        </p:txBody>
      </p:sp>
      <p:pic>
        <p:nvPicPr>
          <p:cNvPr id="4" name="Рисунок 3" descr="соль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4038600"/>
            <a:ext cx="2846509" cy="2133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соль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1600200"/>
            <a:ext cx="3024498" cy="22599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467600" cy="731838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Рисуем пеной</a:t>
            </a:r>
            <a:endParaRPr lang="ru-RU" sz="4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810000" y="1066800"/>
            <a:ext cx="4114800" cy="5407152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7030A0"/>
                </a:solidFill>
              </a:rPr>
              <a:t>Материалы: </a:t>
            </a:r>
            <a:r>
              <a:rPr lang="ru-RU" dirty="0" smtClean="0"/>
              <a:t>бумага, стакан с водой, краски, индивидуальная </a:t>
            </a:r>
            <a:r>
              <a:rPr lang="ru-RU" dirty="0" err="1" smtClean="0"/>
              <a:t>коктейльная</a:t>
            </a:r>
            <a:r>
              <a:rPr lang="ru-RU" dirty="0" smtClean="0"/>
              <a:t> трубочка, кисть, жидкое мыло. </a:t>
            </a:r>
            <a:r>
              <a:rPr lang="ru-RU" b="1" dirty="0" smtClean="0">
                <a:solidFill>
                  <a:srgbClr val="7030A0"/>
                </a:solidFill>
              </a:rPr>
              <a:t>Способ получения изображения: </a:t>
            </a:r>
            <a:r>
              <a:rPr lang="ru-RU" dirty="0" smtClean="0"/>
              <a:t>В стакане с небольшим количеством воды растворите необходимую краску, добавьте несколько капель мыльного раствора. При помощи </a:t>
            </a:r>
            <a:r>
              <a:rPr lang="ru-RU" dirty="0" err="1" smtClean="0"/>
              <a:t>коктейльной</a:t>
            </a:r>
            <a:r>
              <a:rPr lang="ru-RU" dirty="0" smtClean="0"/>
              <a:t> трубочки взбейте потоком воздуха воду в стакане до образования пены. Прикладывайте лист бумаги к пене до получения изображения. Дорисуйте недостающие детали кистью.</a:t>
            </a:r>
            <a:endParaRPr lang="ru-RU" dirty="0"/>
          </a:p>
        </p:txBody>
      </p:sp>
      <p:pic>
        <p:nvPicPr>
          <p:cNvPr id="5" name="Рисунок 4" descr="пен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0600" y="1143000"/>
            <a:ext cx="2457450" cy="1857375"/>
          </a:xfrm>
          <a:prstGeom prst="rect">
            <a:avLst/>
          </a:prstGeom>
        </p:spPr>
      </p:pic>
      <p:pic>
        <p:nvPicPr>
          <p:cNvPr id="7" name="Рисунок 6" descr="пена 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3200400"/>
            <a:ext cx="2336800" cy="1752600"/>
          </a:xfrm>
          <a:prstGeom prst="rect">
            <a:avLst/>
          </a:prstGeom>
        </p:spPr>
      </p:pic>
      <p:pic>
        <p:nvPicPr>
          <p:cNvPr id="6" name="Рисунок 5" descr="пена 2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28800" y="4419600"/>
            <a:ext cx="2154921" cy="2209800"/>
          </a:xfrm>
          <a:prstGeom prst="rect">
            <a:avLst/>
          </a:prstGeom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0"/>
            <a:ext cx="7467600" cy="1143000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Кляксография (кляксография с трубочкой)</a:t>
            </a:r>
            <a:endParaRPr lang="ru-RU" sz="3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733800" y="1143000"/>
            <a:ext cx="4191000" cy="5330952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7030A0"/>
                </a:solidFill>
              </a:rPr>
              <a:t>Материалы: </a:t>
            </a:r>
            <a:r>
              <a:rPr lang="ru-RU" dirty="0" smtClean="0"/>
              <a:t>лист бумаги, чернила или жидко разведённая гуашь в мисочке, пластиковая ложечка, </a:t>
            </a:r>
            <a:r>
              <a:rPr lang="ru-RU" dirty="0" err="1" smtClean="0"/>
              <a:t>коктейльная</a:t>
            </a:r>
            <a:r>
              <a:rPr lang="ru-RU" dirty="0" smtClean="0"/>
              <a:t> трубочка, баночка с водой, кисти. </a:t>
            </a:r>
            <a:r>
              <a:rPr lang="ru-RU" b="1" dirty="0" smtClean="0">
                <a:solidFill>
                  <a:srgbClr val="7030A0"/>
                </a:solidFill>
              </a:rPr>
              <a:t>Способ получения изображения: </a:t>
            </a:r>
            <a:r>
              <a:rPr lang="ru-RU" dirty="0" smtClean="0"/>
              <a:t>Зачерпнуть ложечкой краску, вылить её на лист, сделав небольшое пятно. Дуть на пятно из трубочки не касаясь ни пятна, ни бумаги. При необходимости процедуру повторить. Дорисовать недостающие детали.</a:t>
            </a:r>
            <a:endParaRPr lang="ru-RU" dirty="0"/>
          </a:p>
        </p:txBody>
      </p:sp>
      <p:pic>
        <p:nvPicPr>
          <p:cNvPr id="4" name="Рисунок 3" descr="кляксографиия с трубочкой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1066800"/>
            <a:ext cx="2755900" cy="2066925"/>
          </a:xfrm>
          <a:prstGeom prst="rect">
            <a:avLst/>
          </a:prstGeom>
        </p:spPr>
      </p:pic>
      <p:pic>
        <p:nvPicPr>
          <p:cNvPr id="5" name="Рисунок 4" descr="кляксографи с пом труб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52600" y="2819400"/>
            <a:ext cx="2072640" cy="2590800"/>
          </a:xfrm>
          <a:prstGeom prst="rect">
            <a:avLst/>
          </a:prstGeom>
        </p:spPr>
      </p:pic>
      <p:pic>
        <p:nvPicPr>
          <p:cNvPr id="6" name="Рисунок 5" descr="кляксография с пом труб 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400" y="4038600"/>
            <a:ext cx="1828324" cy="2514600"/>
          </a:xfrm>
          <a:prstGeom prst="rect">
            <a:avLst/>
          </a:prstGeom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7467600" cy="731838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Кляксография (с ниткой)</a:t>
            </a:r>
            <a:endParaRPr lang="ru-RU" sz="4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581400" y="1143000"/>
            <a:ext cx="4800600" cy="5254752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7030A0"/>
                </a:solidFill>
              </a:rPr>
              <a:t>Материалы: </a:t>
            </a:r>
            <a:r>
              <a:rPr lang="ru-RU" dirty="0" smtClean="0"/>
              <a:t>лист бумаги, тушь или жидко разведённая гуашь в мисочке, пластиковая ложечка, нитка средней толщины, баночка с водой, кисти. </a:t>
            </a:r>
            <a:r>
              <a:rPr lang="ru-RU" b="1" dirty="0" smtClean="0">
                <a:solidFill>
                  <a:srgbClr val="7030A0"/>
                </a:solidFill>
              </a:rPr>
              <a:t>Способ получения изображения: </a:t>
            </a:r>
            <a:r>
              <a:rPr lang="ru-RU" dirty="0" smtClean="0"/>
              <a:t>Опустить нитку в краску, отжать её. Нить положить на бумагу, один конец оставить свободным. Затем сверху положить другой лист, прижимая его вытянуть нить за кончик. Дорисовать недостающие детали.</a:t>
            </a:r>
            <a:endParaRPr lang="ru-RU" dirty="0"/>
          </a:p>
        </p:txBody>
      </p:sp>
      <p:pic>
        <p:nvPicPr>
          <p:cNvPr id="6" name="Рисунок 5" descr="кляксографи с пом нит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6800" y="3505200"/>
            <a:ext cx="1905000" cy="28627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кляксографис с пом нит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" y="1371600"/>
            <a:ext cx="2438400" cy="1828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467600" cy="68580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Метод пальчиковой живописи</a:t>
            </a:r>
            <a:endParaRPr lang="ru-RU" sz="3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114800" y="1143000"/>
            <a:ext cx="4343400" cy="5330952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7030A0"/>
                </a:solidFill>
              </a:rPr>
              <a:t>Материалы: </a:t>
            </a:r>
            <a:r>
              <a:rPr lang="ru-RU" dirty="0" smtClean="0"/>
              <a:t>мисочки с гуашью, плотная бумага, небольшие листы, салфетки, кисть, </a:t>
            </a:r>
            <a:r>
              <a:rPr lang="ru-RU" b="1" dirty="0" smtClean="0">
                <a:solidFill>
                  <a:srgbClr val="7030A0"/>
                </a:solidFill>
              </a:rPr>
              <a:t>Способ получения изображения: </a:t>
            </a:r>
            <a:r>
              <a:rPr lang="ru-RU" dirty="0" smtClean="0"/>
              <a:t>Опустить в гуашь всю кисть (палец) или окрашивать ее с помощью кисточки, затем делается отпечаток на бумаге. Рисуют и правой и левой руками, окрашенными разными цветами. (На каждый палец набирается краска разного цвета). После работы руки вытираются салфеткой, затем гуашь легко смывается.</a:t>
            </a:r>
            <a:endParaRPr lang="ru-RU" dirty="0"/>
          </a:p>
        </p:txBody>
      </p:sp>
      <p:pic>
        <p:nvPicPr>
          <p:cNvPr id="5" name="Рисунок 4" descr="пальчик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1143000"/>
            <a:ext cx="2540000" cy="1905000"/>
          </a:xfrm>
          <a:prstGeom prst="rect">
            <a:avLst/>
          </a:prstGeom>
        </p:spPr>
      </p:pic>
      <p:pic>
        <p:nvPicPr>
          <p:cNvPr id="7" name="Рисунок 6" descr="пальчики 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81200" y="2895600"/>
            <a:ext cx="2311400" cy="1733550"/>
          </a:xfrm>
          <a:prstGeom prst="rect">
            <a:avLst/>
          </a:prstGeom>
        </p:spPr>
      </p:pic>
      <p:pic>
        <p:nvPicPr>
          <p:cNvPr id="6" name="Рисунок 5" descr="пальчикик 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600" y="4495800"/>
            <a:ext cx="2565400" cy="1924050"/>
          </a:xfrm>
          <a:prstGeom prst="rect">
            <a:avLst/>
          </a:prstGeom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7467600" cy="655638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Граттаж</a:t>
            </a:r>
            <a:endParaRPr lang="ru-RU" sz="4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85800" y="1600200"/>
            <a:ext cx="7543800" cy="49530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b="1" dirty="0" smtClean="0">
                <a:solidFill>
                  <a:srgbClr val="7030A0"/>
                </a:solidFill>
              </a:rPr>
              <a:t>Материалы: </a:t>
            </a:r>
            <a:r>
              <a:rPr lang="ru-RU" dirty="0" smtClean="0"/>
              <a:t>плотный лист бумаги или картона, цветные восковые мелки, тушь, акриловые чёрные краски, скребок, вязальная спица, пластиковая вилка, зубочистка.</a:t>
            </a:r>
          </a:p>
          <a:p>
            <a:pPr>
              <a:buNone/>
            </a:pPr>
            <a:r>
              <a:rPr lang="ru-RU" b="1" dirty="0" smtClean="0">
                <a:solidFill>
                  <a:srgbClr val="7030A0"/>
                </a:solidFill>
              </a:rPr>
              <a:t>Способ получения изображения: </a:t>
            </a:r>
            <a:r>
              <a:rPr lang="ru-RU" dirty="0" smtClean="0"/>
              <a:t>лист бумаги заштриховать толстым слоем из цветных восковых мелков. Затем широкой кистью или губкой нанести слой туши (можно акриловую краску чёрного цвета). Когда все высохнет острым предметом процарапать рисунок.</a:t>
            </a:r>
            <a:endParaRPr lang="ru-RU" dirty="0"/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граттаж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3810000"/>
            <a:ext cx="4343400" cy="24431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граттаж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43400" y="533400"/>
            <a:ext cx="4470400" cy="2514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граттаж 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82709" y="3581400"/>
            <a:ext cx="3778923" cy="2895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 descr="граттаж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4800" y="304800"/>
            <a:ext cx="3581400" cy="32002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Рисование пластилином (</a:t>
            </a:r>
            <a:r>
              <a:rPr lang="ru-RU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пластилинографика</a:t>
            </a:r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3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81000" y="1447800"/>
            <a:ext cx="8001000" cy="51023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b="1" dirty="0" smtClean="0">
                <a:solidFill>
                  <a:srgbClr val="7030A0"/>
                </a:solidFill>
              </a:rPr>
              <a:t>Материалы: </a:t>
            </a:r>
            <a:r>
              <a:rPr lang="ru-RU" sz="2800" dirty="0" smtClean="0"/>
              <a:t>белый лист бумаги, пластилин, одноразовый шприц, стеки. </a:t>
            </a:r>
            <a:r>
              <a:rPr lang="ru-RU" sz="2800" b="1" dirty="0" smtClean="0">
                <a:solidFill>
                  <a:srgbClr val="7030A0"/>
                </a:solidFill>
              </a:rPr>
              <a:t>Способ получения изображения: </a:t>
            </a:r>
            <a:r>
              <a:rPr lang="ru-RU" sz="2800" dirty="0" smtClean="0"/>
              <a:t>нанести рисунок карандашом на лист бумаги, затем с помощью пластилина  раскрасить изображение. С помощью одноразового шприца (подогрев его в теплой воде) можно нанести стебли, ветки и другие линейные детали.</a:t>
            </a:r>
            <a:endParaRPr lang="ru-RU" sz="2800" dirty="0"/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пластилин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9200" y="3581400"/>
            <a:ext cx="2549344" cy="251917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 descr="пластилин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3657600"/>
            <a:ext cx="3886201" cy="218235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Рисунок 6" descr="пластилин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14400" y="838200"/>
            <a:ext cx="3315558" cy="220705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Рисунок 7" descr="пластилин 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48200" y="381000"/>
            <a:ext cx="3581400" cy="26860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467600" cy="579438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Рисование на мятой бумаге</a:t>
            </a:r>
            <a:endParaRPr lang="ru-RU" sz="3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876800" y="762000"/>
            <a:ext cx="3352800" cy="56357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b="1" dirty="0" smtClean="0">
                <a:solidFill>
                  <a:srgbClr val="7030A0"/>
                </a:solidFill>
              </a:rPr>
              <a:t>Материалы: </a:t>
            </a:r>
            <a:r>
              <a:rPr lang="ru-RU" dirty="0" smtClean="0"/>
              <a:t>бумага для рисования, краски. </a:t>
            </a:r>
            <a:r>
              <a:rPr lang="ru-RU" b="1" dirty="0" smtClean="0">
                <a:solidFill>
                  <a:srgbClr val="7030A0"/>
                </a:solidFill>
              </a:rPr>
              <a:t>Способ получения изображения: </a:t>
            </a:r>
            <a:r>
              <a:rPr lang="ru-RU" dirty="0" smtClean="0"/>
              <a:t>лист бумаги осторожно смять, чтобы не нарушить его структуру. Расправить бумагу и намочить её водой. Нарисовать по сырому фону задуманный образ. </a:t>
            </a:r>
            <a:endParaRPr lang="ru-RU" dirty="0"/>
          </a:p>
        </p:txBody>
      </p:sp>
      <p:pic>
        <p:nvPicPr>
          <p:cNvPr id="5" name="Рисунок 4" descr="мятая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38400" y="990600"/>
            <a:ext cx="2509837" cy="3477580"/>
          </a:xfrm>
          <a:prstGeom prst="rect">
            <a:avLst/>
          </a:prstGeom>
        </p:spPr>
      </p:pic>
      <p:pic>
        <p:nvPicPr>
          <p:cNvPr id="4" name="Рисунок 3" descr="мятая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2971800"/>
            <a:ext cx="2466975" cy="3381375"/>
          </a:xfrm>
          <a:prstGeom prst="rect">
            <a:avLst/>
          </a:prstGeom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9762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Рисование в жизни ребёнка</a:t>
            </a:r>
            <a:endParaRPr lang="ru-RU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352800" y="990600"/>
            <a:ext cx="4191000" cy="57150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Интерес к рисованию у детей появляется рано. Но многие родители видят в этом занятии развлекательное, а не развивающее и обучающее значение. Занятия рисованием – это одна из форм предметной деятельности ребёнка, которая совершенно необходима для физического, психического и умственного развития. Дети отражают в рисунках свой внутренний мир, свои переживания и чувства. При действии с кисточкой и красками работают пальцы – развивается мелкая моторика рук, а значит улучшается развитие речи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" y="914401"/>
            <a:ext cx="2115671" cy="2133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fot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0" y="3238500"/>
            <a:ext cx="2247900" cy="3371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7467600" cy="731838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Печатание</a:t>
            </a:r>
            <a:endParaRPr lang="ru-RU" sz="3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990600"/>
            <a:ext cx="7467600" cy="54833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solidFill>
                  <a:srgbClr val="7030A0"/>
                </a:solidFill>
              </a:rPr>
              <a:t>Материалы: </a:t>
            </a:r>
            <a:r>
              <a:rPr lang="ru-RU" dirty="0" smtClean="0"/>
              <a:t>кусочек поролона или пенопласта, смятая бумага, тампон, сделанный из ваты, ватные палочки, листья деревьев или растений и так далее, краски (акварель или гуашь), подушечка штемпельная и бумага. </a:t>
            </a:r>
            <a:r>
              <a:rPr lang="ru-RU" b="1" dirty="0" smtClean="0">
                <a:solidFill>
                  <a:srgbClr val="7030A0"/>
                </a:solidFill>
              </a:rPr>
              <a:t>Способ получения изображения: </a:t>
            </a:r>
            <a:r>
              <a:rPr lang="ru-RU" dirty="0" smtClean="0"/>
              <a:t>штемпельную подушечку пропитывают нужным цветом краски, затем прижимают к ней предмет, при помощи которого и будет создаваться рисунок, и оставляют его отпечатки на бумаге. Последовательность отпечатков может быть произвольная спланированная.</a:t>
            </a:r>
            <a:endParaRPr lang="ru-RU" dirty="0"/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печать 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457199"/>
            <a:ext cx="3505200" cy="23538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печать 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4800" y="3181350"/>
            <a:ext cx="3886200" cy="2914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печать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24400" y="533400"/>
            <a:ext cx="3216233" cy="2667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печать 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800600" y="3733800"/>
            <a:ext cx="3763134" cy="24583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Монотипия</a:t>
            </a:r>
            <a:endParaRPr lang="ru-RU" sz="4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Материалы: плотная бумага любого цвета, кисти, гуашь или акварель.</a:t>
            </a:r>
          </a:p>
          <a:p>
            <a:pPr>
              <a:buNone/>
            </a:pPr>
            <a:r>
              <a:rPr lang="ru-RU" dirty="0" smtClean="0"/>
              <a:t>Способ получения изображения: ребенок складывает лист бумаги вдвое и на одной его половине рисует половину изображаемого предмета </a:t>
            </a:r>
            <a:r>
              <a:rPr lang="ru-RU" i="1" dirty="0" smtClean="0"/>
              <a:t>(предметы выбираются симметричные)</a:t>
            </a:r>
            <a:r>
              <a:rPr lang="ru-RU" dirty="0" smtClean="0"/>
              <a:t>. После рисования каждой части предмета, пока не высохла краска, лист снова складывается пополам для получения отпечатка. Затем изображение можно украсить, также складывая лист после рисования нескольких украшений.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моно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838200" y="3810000"/>
            <a:ext cx="3673159" cy="26574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моно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00600" y="990600"/>
            <a:ext cx="3810000" cy="52189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моно 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71600" y="228600"/>
            <a:ext cx="2454457" cy="3319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884238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Педагоги подметили, что:</a:t>
            </a:r>
            <a:endParaRPr lang="ru-RU" sz="4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143000"/>
            <a:ext cx="7467600" cy="5330952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ru-RU" dirty="0" smtClean="0"/>
              <a:t>Дети уверенно и свободно выражают свой замысел.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 Развиваются творческие способности, чувство композиции, ритма, колорита, </a:t>
            </a:r>
            <a:r>
              <a:rPr lang="ru-RU" dirty="0" err="1" smtClean="0"/>
              <a:t>цветовосприятия</a:t>
            </a:r>
            <a:r>
              <a:rPr lang="ru-RU" dirty="0" smtClean="0"/>
              <a:t>. 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 Формируются положительные черты характера . 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 У детей развивается пространственное мышление.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  Развиваются навыки мелких движений пальцев, кисти рук. 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 Во время работы дети получают эстетическое удовольствие. </a:t>
            </a:r>
            <a:endParaRPr lang="ru-RU" dirty="0"/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467600" cy="579438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Советы родителям:</a:t>
            </a:r>
            <a:endParaRPr lang="ru-RU" sz="4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914400"/>
            <a:ext cx="7467600" cy="5559552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v"/>
            </a:pPr>
            <a:r>
              <a:rPr lang="ru-RU" sz="2800" dirty="0" smtClean="0"/>
              <a:t>Бережно относитесь к детским рисункам. </a:t>
            </a:r>
          </a:p>
          <a:p>
            <a:pPr>
              <a:buFont typeface="Wingdings" pitchFamily="2" charset="2"/>
              <a:buChar char="v"/>
            </a:pPr>
            <a:r>
              <a:rPr lang="ru-RU" sz="2800" dirty="0" smtClean="0"/>
              <a:t> Не забывайте хвалить детские работы. </a:t>
            </a:r>
          </a:p>
          <a:p>
            <a:pPr>
              <a:buFont typeface="Wingdings" pitchFamily="2" charset="2"/>
              <a:buChar char="v"/>
            </a:pPr>
            <a:r>
              <a:rPr lang="ru-RU" sz="2800" dirty="0" smtClean="0"/>
              <a:t> Обращать внимание ребёнка на ошибки можно только мягко и ненавязчиво. </a:t>
            </a:r>
          </a:p>
          <a:p>
            <a:pPr>
              <a:buFont typeface="Wingdings" pitchFamily="2" charset="2"/>
              <a:buChar char="v"/>
            </a:pPr>
            <a:r>
              <a:rPr lang="ru-RU" sz="2800" dirty="0" smtClean="0"/>
              <a:t> Нельзя открыто сравнивать работы детей.</a:t>
            </a:r>
          </a:p>
          <a:p>
            <a:pPr>
              <a:buFont typeface="Wingdings" pitchFamily="2" charset="2"/>
              <a:buChar char="v"/>
            </a:pPr>
            <a:r>
              <a:rPr lang="ru-RU" sz="2800" dirty="0" smtClean="0"/>
              <a:t> Не переусердствуйте с «личным примером». </a:t>
            </a:r>
          </a:p>
          <a:p>
            <a:pPr>
              <a:buFont typeface="Wingdings" pitchFamily="2" charset="2"/>
              <a:buChar char="v"/>
            </a:pPr>
            <a:r>
              <a:rPr lang="ru-RU" sz="2800" dirty="0" smtClean="0"/>
              <a:t> Не следует выбрасывать детские работы.</a:t>
            </a:r>
          </a:p>
          <a:p>
            <a:endParaRPr lang="ru-RU" dirty="0"/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838200" y="762000"/>
            <a:ext cx="7467600" cy="35814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3600" dirty="0" smtClean="0"/>
              <a:t>Уважаемые родители приглашаю вас попробовать свои силы в рисовании нетрадиционными способами, а помогут вам в этом ваши дети. Проявите своё умение и фантазию, чтобы передать в рисунке весеннее настроение природы!</a:t>
            </a:r>
            <a:endParaRPr lang="ru-RU" sz="3600" dirty="0"/>
          </a:p>
        </p:txBody>
      </p:sp>
      <p:pic>
        <p:nvPicPr>
          <p:cNvPr id="4" name="Рисунок 3" descr="смайл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43200" y="4038600"/>
            <a:ext cx="3302000" cy="2170354"/>
          </a:xfrm>
          <a:prstGeom prst="rect">
            <a:avLst/>
          </a:prstGeom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Изобразительная деятельность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интересна,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увлекательна,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необычайна,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богата буйством красок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творческого воображения, 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фантазии.</a:t>
            </a:r>
            <a:endParaRPr lang="ru-RU" sz="2000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4800600"/>
            <a:ext cx="7467600" cy="16733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Пришло время познакомить Вас с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нетрадиционными техниками рисования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которые позволят Вам в совместной деятельности с детьми ощутить незабываемые положительные эмоции.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9cdf15a261-300x19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926616">
            <a:off x="5151455" y="2529521"/>
            <a:ext cx="2937277" cy="1928812"/>
          </a:xfrm>
          <a:prstGeom prst="rect">
            <a:avLst/>
          </a:prstGeom>
        </p:spPr>
      </p:pic>
      <p:pic>
        <p:nvPicPr>
          <p:cNvPr id="6" name="Рисунок 5" descr="detsad-197855-144879911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983111">
            <a:off x="302331" y="2421628"/>
            <a:ext cx="2545383" cy="1909037"/>
          </a:xfrm>
          <a:prstGeom prst="rect">
            <a:avLst/>
          </a:prstGeom>
        </p:spPr>
      </p:pic>
      <p:pic>
        <p:nvPicPr>
          <p:cNvPr id="5" name="Рисунок 4" descr="скачанные файлы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90800" y="1608464"/>
            <a:ext cx="2828925" cy="2306312"/>
          </a:xfrm>
          <a:prstGeom prst="rect">
            <a:avLst/>
          </a:prstGeom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Нетрадиционные техники рисования-</a:t>
            </a:r>
            <a:endParaRPr lang="ru-RU" sz="4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Это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эффективное средство изображения, включающее новые художественно- выразительные приемы создания художественного образа, композиции и колорита, позволяющие обеспечить наибольшую выразительность образа в творческой работе, чтобы у детей не создавалось шаблона.</a:t>
            </a:r>
          </a:p>
          <a:p>
            <a:endParaRPr lang="ru-RU" dirty="0"/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191000" y="5638800"/>
            <a:ext cx="4572000" cy="80803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ВАША ФАНТАЗИЯ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533400" y="1066800"/>
            <a:ext cx="3657600" cy="4572000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• Точечный рисунок • Оттиск (поролоном, картофелем, пробкой и др. предметами) </a:t>
            </a:r>
          </a:p>
          <a:p>
            <a:r>
              <a:rPr lang="ru-RU" dirty="0" smtClean="0"/>
              <a:t>• Граттаж </a:t>
            </a:r>
          </a:p>
          <a:p>
            <a:r>
              <a:rPr lang="ru-RU" dirty="0" smtClean="0"/>
              <a:t>• Рисунок под плёнкой </a:t>
            </a:r>
          </a:p>
          <a:p>
            <a:r>
              <a:rPr lang="ru-RU" dirty="0" smtClean="0"/>
              <a:t>• Монотопия </a:t>
            </a:r>
          </a:p>
          <a:p>
            <a:r>
              <a:rPr lang="ru-RU" dirty="0" smtClean="0"/>
              <a:t>• Рисование на мокрой бумаге </a:t>
            </a:r>
          </a:p>
          <a:p>
            <a:r>
              <a:rPr lang="ru-RU" dirty="0" smtClean="0"/>
              <a:t>• Рисунок с рельефом </a:t>
            </a:r>
          </a:p>
          <a:p>
            <a:endParaRPr lang="ru-RU" dirty="0"/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2"/>
          </p:nvPr>
        </p:nvSpPr>
        <p:spPr>
          <a:xfrm>
            <a:off x="4343400" y="990600"/>
            <a:ext cx="3657600" cy="4572000"/>
          </a:xfrm>
        </p:spPr>
        <p:txBody>
          <a:bodyPr>
            <a:normAutofit fontScale="92500"/>
          </a:bodyPr>
          <a:lstStyle/>
          <a:p>
            <a:r>
              <a:rPr lang="ru-RU" dirty="0" err="1" smtClean="0"/>
              <a:t>Набрызг</a:t>
            </a:r>
            <a:r>
              <a:rPr lang="ru-RU" dirty="0" smtClean="0"/>
              <a:t> </a:t>
            </a:r>
          </a:p>
          <a:p>
            <a:r>
              <a:rPr lang="ru-RU" dirty="0" smtClean="0"/>
              <a:t> Техника тычка жесткой полусухой кистью </a:t>
            </a:r>
          </a:p>
          <a:p>
            <a:r>
              <a:rPr lang="ru-RU" dirty="0" smtClean="0"/>
              <a:t> Рисование свечой</a:t>
            </a:r>
          </a:p>
          <a:p>
            <a:r>
              <a:rPr lang="ru-RU" dirty="0" smtClean="0"/>
              <a:t>  Клеевая картина </a:t>
            </a:r>
          </a:p>
          <a:p>
            <a:r>
              <a:rPr lang="ru-RU" dirty="0" smtClean="0"/>
              <a:t> Метод пальцевой живописи </a:t>
            </a:r>
          </a:p>
          <a:p>
            <a:r>
              <a:rPr lang="ru-RU" dirty="0" smtClean="0"/>
              <a:t> Кляксография (обычная, с трубочкой, с ниточкой) </a:t>
            </a:r>
          </a:p>
          <a:p>
            <a:r>
              <a:rPr lang="ru-RU" dirty="0" smtClean="0"/>
              <a:t> Солевые рисунки </a:t>
            </a:r>
          </a:p>
          <a:p>
            <a:endParaRPr lang="ru-RU" dirty="0"/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33400"/>
            <a:ext cx="2743200" cy="838200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Материалы:</a:t>
            </a:r>
            <a:endParaRPr lang="ru-RU" sz="3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066800" y="1600200"/>
            <a:ext cx="2362200" cy="4648200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rmAutofit fontScale="92500" lnSpcReduction="10000"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/>
              <a:t>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бумага   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гуашь 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акварель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восковая свеча  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соль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клей 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листья  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овощи   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средство для мытья посуды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…. и многое другое.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724400" y="838200"/>
            <a:ext cx="3352800" cy="58477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</a:rPr>
              <a:t>Инструменты: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181600" y="1752600"/>
            <a:ext cx="2971800" cy="3693319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• кисти 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нитки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• ватные палочка 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• пряжа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• коктейльные трубочки (индивидуальные) 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• поролон 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• различные печатки (крышки, пробки, вилки, палочки и др.) 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• пищевая плёнка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• салфетки 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…и многие другие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7030A0"/>
                </a:solidFill>
              </a:rPr>
              <a:t>Метод волшебного рисунка</a:t>
            </a:r>
            <a:endParaRPr lang="ru-RU" sz="3600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038600" y="1600200"/>
            <a:ext cx="3886200" cy="48737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solidFill>
                  <a:srgbClr val="7030A0"/>
                </a:solidFill>
              </a:rPr>
              <a:t>Материалы: </a:t>
            </a:r>
            <a:r>
              <a:rPr lang="ru-RU" dirty="0" smtClean="0"/>
              <a:t>белая бумага, свеча (восковые мелки, мыло, канцелярский клей), кисть, акварель. </a:t>
            </a:r>
            <a:r>
              <a:rPr lang="ru-RU" b="1" dirty="0" smtClean="0">
                <a:solidFill>
                  <a:srgbClr val="7030A0"/>
                </a:solidFill>
              </a:rPr>
              <a:t>Способ получения изображения: </a:t>
            </a:r>
            <a:r>
              <a:rPr lang="ru-RU" dirty="0" smtClean="0"/>
              <a:t>Свечой рисуем изображение на бумаге. Закрашиваем лист акварелью в один или несколько цветов. </a:t>
            </a:r>
            <a:endParaRPr lang="ru-RU" dirty="0"/>
          </a:p>
        </p:txBody>
      </p:sp>
      <p:pic>
        <p:nvPicPr>
          <p:cNvPr id="5" name="Рисунок 4" descr="100195136_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1" y="1371600"/>
            <a:ext cx="2667000" cy="1870710"/>
          </a:xfrm>
          <a:prstGeom prst="rect">
            <a:avLst/>
          </a:prstGeom>
        </p:spPr>
      </p:pic>
      <p:pic>
        <p:nvPicPr>
          <p:cNvPr id="6" name="Рисунок 5" descr="937582_84450-200x2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52600" y="3200400"/>
            <a:ext cx="2540000" cy="1778000"/>
          </a:xfrm>
          <a:prstGeom prst="rect">
            <a:avLst/>
          </a:prstGeom>
        </p:spPr>
      </p:pic>
      <p:pic>
        <p:nvPicPr>
          <p:cNvPr id="4" name="Рисунок 3" descr="137544516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4800" y="3810000"/>
            <a:ext cx="2057400" cy="2743200"/>
          </a:xfrm>
          <a:prstGeom prst="rect">
            <a:avLst/>
          </a:prstGeom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3657600"/>
            <a:ext cx="3581400" cy="22961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б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0" y="457200"/>
            <a:ext cx="3613151" cy="27098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в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8200" y="228600"/>
            <a:ext cx="3524250" cy="2819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г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48200" y="3429000"/>
            <a:ext cx="3429000" cy="25730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7467600" cy="838200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Клеевая картина</a:t>
            </a:r>
            <a:endParaRPr lang="ru-RU" sz="4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114800" y="1295400"/>
            <a:ext cx="3810000" cy="517855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7030A0"/>
                </a:solidFill>
              </a:rPr>
              <a:t>Материалы: </a:t>
            </a:r>
            <a:r>
              <a:rPr lang="ru-RU" dirty="0" smtClean="0"/>
              <a:t>плотный лист бумаги, тюбик с клеем ПВА, кисть, краска. </a:t>
            </a:r>
            <a:r>
              <a:rPr lang="ru-RU" b="1" dirty="0" smtClean="0">
                <a:solidFill>
                  <a:srgbClr val="7030A0"/>
                </a:solidFill>
              </a:rPr>
              <a:t>Способ получения изображения: </a:t>
            </a:r>
            <a:r>
              <a:rPr lang="ru-RU" dirty="0" smtClean="0"/>
              <a:t>Выдавливая на бумагу клей, рисуем нужное изображение. Даём клею высохнуть. Далее берём необходимый цвет краски и при помощи кисть покрываем лист. Получается рельеф.</a:t>
            </a:r>
            <a:endParaRPr lang="ru-RU" dirty="0"/>
          </a:p>
        </p:txBody>
      </p:sp>
      <p:pic>
        <p:nvPicPr>
          <p:cNvPr id="4" name="Рисунок 3" descr="клеевая картин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3886200"/>
            <a:ext cx="3659546" cy="2743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клеевая картина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0" y="1295400"/>
            <a:ext cx="3124200" cy="23431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321</TotalTime>
  <Words>1155</Words>
  <Application>Microsoft Office PowerPoint</Application>
  <PresentationFormat>Экран (4:3)</PresentationFormat>
  <Paragraphs>90</Paragraphs>
  <Slides>26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Эркер</vt:lpstr>
      <vt:lpstr>«Нетрадиционные техники рисования» Мастер-класс для родителей</vt:lpstr>
      <vt:lpstr>Рисование в жизни ребёнка</vt:lpstr>
      <vt:lpstr>Изобразительная деятельность интересна, увлекательна, необычайна, богата буйством красок, творческого воображения, фантазии.</vt:lpstr>
      <vt:lpstr>Нетрадиционные техники рисования-</vt:lpstr>
      <vt:lpstr>И ВАША ФАНТАЗИЯ </vt:lpstr>
      <vt:lpstr>Материалы:</vt:lpstr>
      <vt:lpstr>Метод волшебного рисунка</vt:lpstr>
      <vt:lpstr>Слайд 8</vt:lpstr>
      <vt:lpstr>Клеевая картина</vt:lpstr>
      <vt:lpstr>Солёные рисунки</vt:lpstr>
      <vt:lpstr>Рисуем пеной</vt:lpstr>
      <vt:lpstr>Кляксография (кляксография с трубочкой)</vt:lpstr>
      <vt:lpstr>Кляксография (с ниткой)</vt:lpstr>
      <vt:lpstr>Метод пальчиковой живописи</vt:lpstr>
      <vt:lpstr>Граттаж</vt:lpstr>
      <vt:lpstr>Слайд 16</vt:lpstr>
      <vt:lpstr>Рисование пластилином (пластилинографика)</vt:lpstr>
      <vt:lpstr>Слайд 18</vt:lpstr>
      <vt:lpstr>Рисование на мятой бумаге</vt:lpstr>
      <vt:lpstr>Печатание</vt:lpstr>
      <vt:lpstr>Слайд 21</vt:lpstr>
      <vt:lpstr>Монотипия</vt:lpstr>
      <vt:lpstr>Слайд 23</vt:lpstr>
      <vt:lpstr>Педагоги подметили, что:</vt:lpstr>
      <vt:lpstr>Советы родителям:</vt:lpstr>
      <vt:lpstr>Слайд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34</cp:revision>
  <dcterms:created xsi:type="dcterms:W3CDTF">2016-05-24T12:09:55Z</dcterms:created>
  <dcterms:modified xsi:type="dcterms:W3CDTF">2016-05-24T17:44:25Z</dcterms:modified>
</cp:coreProperties>
</file>